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embeddedFontLst>
    <p:embeddedFont>
      <p:font typeface="Source Sans Pro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SourceSansProLight-bold.fntdata"/><Relationship Id="rId12" Type="http://schemas.openxmlformats.org/officeDocument/2006/relationships/font" Target="fonts/SourceSansProLight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SourceSansProLight-boldItalic.fntdata"/><Relationship Id="rId14" Type="http://schemas.openxmlformats.org/officeDocument/2006/relationships/font" Target="fonts/SourceSansProLight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+55 31 9 7523 6312 (WhatsApp)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/>
              <a:t>Citar a edição 2019 com organização de reuniões de matchmaking (empresas) e que já está na 2ª, que começou em 2020.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e1bca699a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ge1bca699a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/>
              <a:t>Citar a edição 2019 com organização de reuniões de matchmaking (empresas) e que já está na 2ª, que começou em 2020.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964803e48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d964803e48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/>
              <a:t>Na Imersão II as startups tb participaram de eventos online para conhecer os ecossistemas do Rio e Floripa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dbdfd8e9e2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gdbdfd8e9e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d964803e48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d964803e48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df69c9054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df69c9054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028250" y="115200"/>
            <a:ext cx="5748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579A"/>
              </a:buClr>
              <a:buSzPts val="2800"/>
              <a:buNone/>
              <a:defRPr b="1">
                <a:solidFill>
                  <a:srgbClr val="19579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cxnSp>
        <p:nvCxnSpPr>
          <p:cNvPr id="16" name="Google Shape;16;p3"/>
          <p:cNvCxnSpPr/>
          <p:nvPr/>
        </p:nvCxnSpPr>
        <p:spPr>
          <a:xfrm rot="10800000">
            <a:off x="1422525" y="1066675"/>
            <a:ext cx="7734300" cy="0"/>
          </a:xfrm>
          <a:prstGeom prst="straightConnector1">
            <a:avLst/>
          </a:prstGeom>
          <a:noFill/>
          <a:ln cap="flat" cmpd="sng" w="19050">
            <a:solidFill>
              <a:srgbClr val="19579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3"/>
          <p:cNvSpPr txBox="1"/>
          <p:nvPr/>
        </p:nvSpPr>
        <p:spPr>
          <a:xfrm>
            <a:off x="1261250" y="4568450"/>
            <a:ext cx="75159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1" lang="pt-B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INFORMAÇÃO INTERNA: este documento foi classificado pela CDL/BH e o acesso está autorizado exclusivamente para o público interno.</a:t>
            </a:r>
            <a:endParaRPr b="0" i="1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3"/>
          <p:cNvSpPr txBox="1"/>
          <p:nvPr>
            <p:ph idx="2" type="title"/>
          </p:nvPr>
        </p:nvSpPr>
        <p:spPr>
          <a:xfrm>
            <a:off x="1422525" y="1361425"/>
            <a:ext cx="7425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1" cy="5278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idx="4294967295" type="title"/>
          </p:nvPr>
        </p:nvSpPr>
        <p:spPr>
          <a:xfrm>
            <a:off x="3314100" y="196688"/>
            <a:ext cx="5748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19579A"/>
                </a:solidFill>
              </a:rPr>
              <a:t>ScaleUp in Brazil</a:t>
            </a:r>
            <a:endParaRPr b="1">
              <a:solidFill>
                <a:srgbClr val="19579A"/>
              </a:solidFill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1216000" y="1267800"/>
            <a:ext cx="7750800" cy="3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1950" lvl="0" marL="457200" marR="0" rtl="0" algn="l">
              <a:lnSpc>
                <a:spcPct val="100000"/>
              </a:lnSpc>
              <a:spcBef>
                <a:spcPts val="460"/>
              </a:spcBef>
              <a:spcAft>
                <a:spcPts val="0"/>
              </a:spcAft>
              <a:buClr>
                <a:srgbClr val="4A4A4A"/>
              </a:buClr>
              <a:buSzPts val="2100"/>
              <a:buFont typeface="Calibri"/>
              <a:buChar char="●"/>
            </a:pPr>
            <a:r>
              <a:rPr b="1" lang="pt-BR" sz="21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Programa de Aceleração e Mentoria </a:t>
            </a:r>
            <a:endParaRPr b="1" sz="2100">
              <a:solidFill>
                <a:srgbClr val="4A4A4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2100"/>
              <a:buFont typeface="Calibri"/>
              <a:buChar char="●"/>
            </a:pPr>
            <a:r>
              <a:rPr b="1" lang="pt-BR" sz="21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Iniciativa de três instituições: </a:t>
            </a:r>
            <a:endParaRPr b="1" sz="2100">
              <a:solidFill>
                <a:srgbClr val="4A4A4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2100"/>
              <a:buFont typeface="Calibri"/>
              <a:buChar char="○"/>
            </a:pPr>
            <a:r>
              <a:rPr lang="pt-BR" sz="21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APEX Brasil (Agência Brasileira de Promoção de Exportações e Investimentos)</a:t>
            </a:r>
            <a:endParaRPr sz="2100">
              <a:solidFill>
                <a:srgbClr val="4A4A4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2100"/>
              <a:buFont typeface="Calibri"/>
              <a:buChar char="○"/>
            </a:pPr>
            <a:r>
              <a:rPr lang="pt-BR" sz="21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Israel Trade &amp; Investment Brazil</a:t>
            </a:r>
            <a:endParaRPr sz="2100">
              <a:solidFill>
                <a:srgbClr val="4A4A4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2100"/>
              <a:buFont typeface="Calibri"/>
              <a:buChar char="○"/>
            </a:pPr>
            <a:r>
              <a:rPr lang="pt-BR" sz="21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ABVCAP (Associação Brasileira de Private Equity e Venture Capital) </a:t>
            </a:r>
            <a:endParaRPr sz="2100">
              <a:solidFill>
                <a:srgbClr val="4A4A4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2100"/>
              <a:buFont typeface="Calibri"/>
              <a:buChar char="●"/>
            </a:pPr>
            <a:r>
              <a:rPr b="1" lang="pt-BR" sz="21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Objetivo: acelerar e mentorar startups israelenses que têm interesse e condições de entrarem no mercado brasileiro, seja por meio de validação de soluções ou se estabelecendo no país</a:t>
            </a:r>
            <a:endParaRPr b="1" sz="2100">
              <a:solidFill>
                <a:srgbClr val="4A4A4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A859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A859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43403" l="9713" r="11953" t="0"/>
          <a:stretch/>
        </p:blipFill>
        <p:spPr>
          <a:xfrm>
            <a:off x="1216000" y="66250"/>
            <a:ext cx="2098096" cy="95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idx="4294967295" type="title"/>
          </p:nvPr>
        </p:nvSpPr>
        <p:spPr>
          <a:xfrm>
            <a:off x="3301700" y="85138"/>
            <a:ext cx="5748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19579A"/>
                </a:solidFill>
              </a:rPr>
              <a:t>ScaleUp in Brazil</a:t>
            </a:r>
            <a:endParaRPr b="1">
              <a:solidFill>
                <a:srgbClr val="19579A"/>
              </a:solidFill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19579A"/>
                </a:solidFill>
              </a:rPr>
              <a:t>2019</a:t>
            </a:r>
            <a:endParaRPr b="1">
              <a:solidFill>
                <a:srgbClr val="19579A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7175" y="1248975"/>
            <a:ext cx="4715700" cy="3094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1375" y="524100"/>
            <a:ext cx="2624857" cy="381897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1239400" y="4424650"/>
            <a:ext cx="2891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Itzhak “Tsahi” Reich - Cônsul para Assuntos Econômicos do Israel Trade &amp; Investment/SP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5716925" y="4343075"/>
            <a:ext cx="1816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latin typeface="Calibri"/>
                <a:ea typeface="Calibri"/>
                <a:cs typeface="Calibri"/>
                <a:sym typeface="Calibri"/>
              </a:rPr>
              <a:t>Reunião com startup Intervyo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idx="4294967295" type="title"/>
          </p:nvPr>
        </p:nvSpPr>
        <p:spPr>
          <a:xfrm>
            <a:off x="3338075" y="198150"/>
            <a:ext cx="5748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19579A"/>
                </a:solidFill>
              </a:rPr>
              <a:t>Etapas - Batch 2020</a:t>
            </a:r>
            <a:endParaRPr b="1">
              <a:solidFill>
                <a:srgbClr val="19579A"/>
              </a:solidFill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1202225" y="1005175"/>
            <a:ext cx="7572600" cy="34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Calibri"/>
              <a:buChar char="●"/>
            </a:pPr>
            <a:r>
              <a:rPr b="1" lang="pt-BR" sz="2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CDL/BH participação Gibush</a:t>
            </a:r>
            <a:r>
              <a:rPr lang="pt-BR" sz="2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- sessões de avaliação das startups (maior participação)</a:t>
            </a:r>
            <a:endParaRPr sz="22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Calibri"/>
              <a:buChar char="●"/>
            </a:pPr>
            <a:r>
              <a:rPr b="1" lang="pt-BR" sz="2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Interação entre áreas </a:t>
            </a:r>
            <a:r>
              <a:rPr lang="pt-BR" sz="2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- para escolher as startups para o Gibush foi realizado reunião com Comercial e Produtos </a:t>
            </a:r>
            <a:endParaRPr sz="22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Calibri"/>
              <a:buChar char="●"/>
            </a:pPr>
            <a:r>
              <a:rPr b="1" lang="pt-BR" sz="2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Bench com o SPC Brasil</a:t>
            </a:r>
            <a:r>
              <a:rPr lang="pt-BR" sz="2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- comparar produto Biometria Facial com solução da startup Facetrom</a:t>
            </a:r>
            <a:endParaRPr sz="22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Calibri"/>
              <a:buChar char="●"/>
            </a:pPr>
            <a:r>
              <a:rPr b="1" lang="pt-BR" sz="2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Imersão II ScaleUP inBrazil</a:t>
            </a:r>
            <a:r>
              <a:rPr lang="pt-BR" sz="2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- conexão com o ecossistema. Apresentação: CDL/BH, SEDE/MG e Órbi</a:t>
            </a:r>
            <a:endParaRPr sz="22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A859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idx="4294967295" type="title"/>
          </p:nvPr>
        </p:nvSpPr>
        <p:spPr>
          <a:xfrm>
            <a:off x="3338075" y="198150"/>
            <a:ext cx="5748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19579A"/>
                </a:solidFill>
              </a:rPr>
              <a:t>Imersão II</a:t>
            </a:r>
            <a:endParaRPr b="1">
              <a:solidFill>
                <a:srgbClr val="19579A"/>
              </a:solidFill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7375" y="964250"/>
            <a:ext cx="3161260" cy="224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1325" y="964250"/>
            <a:ext cx="3995450" cy="2247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9775" y="3287115"/>
            <a:ext cx="3485800" cy="16680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idx="4294967295" type="title"/>
          </p:nvPr>
        </p:nvSpPr>
        <p:spPr>
          <a:xfrm>
            <a:off x="5667000" y="185275"/>
            <a:ext cx="347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19579A"/>
                </a:solidFill>
              </a:rPr>
              <a:t>Matchmaking</a:t>
            </a:r>
            <a:endParaRPr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6875" y="1623600"/>
            <a:ext cx="3998175" cy="27188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1426250" y="757975"/>
            <a:ext cx="7163700" cy="5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Startup </a:t>
            </a:r>
            <a:r>
              <a:rPr b="1" lang="pt-BR" sz="2500">
                <a:solidFill>
                  <a:srgbClr val="19579A"/>
                </a:solidFill>
                <a:latin typeface="Calibri"/>
                <a:ea typeface="Calibri"/>
                <a:cs typeface="Calibri"/>
                <a:sym typeface="Calibri"/>
              </a:rPr>
              <a:t>Facetrom</a:t>
            </a:r>
            <a:r>
              <a:rPr b="1" lang="pt-BR" sz="2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- agenda de Matchmaking</a:t>
            </a:r>
            <a:r>
              <a:rPr lang="pt-BR" sz="2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em 10/06/21 </a:t>
            </a:r>
            <a:endParaRPr b="1" sz="2400">
              <a:solidFill>
                <a:srgbClr val="19579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A859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5391375" y="1512050"/>
            <a:ext cx="3668700" cy="31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00F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Sistema de </a:t>
            </a:r>
            <a:r>
              <a:rPr b="1" lang="pt-BR" sz="2000">
                <a:solidFill>
                  <a:srgbClr val="07376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pontuação de risco</a:t>
            </a:r>
            <a:r>
              <a:rPr b="1" lang="pt-BR" sz="2000">
                <a:solidFill>
                  <a:srgbClr val="0000F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para pessoas sem histórico financeiro, com avaliação feita por algoritmo que gera </a:t>
            </a:r>
            <a:r>
              <a:rPr b="1" lang="pt-BR" sz="2000">
                <a:solidFill>
                  <a:srgbClr val="07376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perfil</a:t>
            </a:r>
            <a:r>
              <a:rPr b="1" lang="pt-BR" sz="2000">
                <a:solidFill>
                  <a:srgbClr val="0000F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detalhado a partir de uma</a:t>
            </a:r>
            <a:r>
              <a:rPr b="1" lang="pt-BR" sz="2000">
                <a:solidFill>
                  <a:srgbClr val="07376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foto</a:t>
            </a:r>
            <a:r>
              <a:rPr b="1" lang="pt-BR" sz="2000">
                <a:solidFill>
                  <a:srgbClr val="0000F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de documento, pode ser usado para </a:t>
            </a:r>
            <a:r>
              <a:rPr b="1" lang="pt-BR" sz="2000">
                <a:solidFill>
                  <a:srgbClr val="07376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concessão de crédito</a:t>
            </a:r>
            <a:r>
              <a:rPr b="1" lang="pt-BR" sz="2000">
                <a:solidFill>
                  <a:srgbClr val="0000F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e incluir </a:t>
            </a:r>
            <a:r>
              <a:rPr b="1" lang="pt-BR" sz="2000">
                <a:solidFill>
                  <a:srgbClr val="07376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desbancarizados</a:t>
            </a:r>
            <a:endParaRPr b="1" sz="2000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1276575" y="4647750"/>
            <a:ext cx="2268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100">
                <a:latin typeface="Calibri"/>
                <a:ea typeface="Calibri"/>
                <a:cs typeface="Calibri"/>
                <a:sym typeface="Calibri"/>
              </a:rPr>
              <a:t>Parâmetros biológicos fotos faciais</a:t>
            </a:r>
            <a:endParaRPr b="1"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idx="4294967295" type="title"/>
          </p:nvPr>
        </p:nvSpPr>
        <p:spPr>
          <a:xfrm>
            <a:off x="5667000" y="185275"/>
            <a:ext cx="3477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19579A"/>
                </a:solidFill>
              </a:rPr>
              <a:t>Últimas Etapas</a:t>
            </a:r>
            <a:endParaRPr/>
          </a:p>
        </p:txBody>
      </p:sp>
      <p:sp>
        <p:nvSpPr>
          <p:cNvPr id="103" name="Google Shape;103;p19"/>
          <p:cNvSpPr txBox="1"/>
          <p:nvPr/>
        </p:nvSpPr>
        <p:spPr>
          <a:xfrm>
            <a:off x="1202225" y="1005175"/>
            <a:ext cx="7572600" cy="34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Calibri"/>
              <a:buChar char="●"/>
            </a:pPr>
            <a:r>
              <a:rPr b="1" lang="pt-BR" sz="2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Fórum ScaleUp in Brazil - </a:t>
            </a:r>
            <a:r>
              <a:rPr lang="pt-BR" sz="2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no dia 23/06, de 10h às 12h, cuja programação prevê a apresentação das perspectivas das startups e será última etapa do programa. 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A859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750" y="2676248"/>
            <a:ext cx="7481451" cy="220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