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8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9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0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1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12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13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14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15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16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17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18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19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20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21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22.xml" ContentType="application/vnd.openxmlformats-officedocument.themeOverride+xml"/>
  <Override PartName="/ppt/notesSlides/notesSlide3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706" r:id="rId2"/>
    <p:sldMasterId id="2147483694" r:id="rId3"/>
  </p:sldMasterIdLst>
  <p:notesMasterIdLst>
    <p:notesMasterId r:id="rId16"/>
  </p:notesMasterIdLst>
  <p:handoutMasterIdLst>
    <p:handoutMasterId r:id="rId17"/>
  </p:handoutMasterIdLst>
  <p:sldIdLst>
    <p:sldId id="289" r:id="rId4"/>
    <p:sldId id="259" r:id="rId5"/>
    <p:sldId id="284" r:id="rId6"/>
    <p:sldId id="293" r:id="rId7"/>
    <p:sldId id="286" r:id="rId8"/>
    <p:sldId id="278" r:id="rId9"/>
    <p:sldId id="287" r:id="rId10"/>
    <p:sldId id="288" r:id="rId11"/>
    <p:sldId id="296" r:id="rId12"/>
    <p:sldId id="297" r:id="rId13"/>
    <p:sldId id="283" r:id="rId14"/>
    <p:sldId id="290" r:id="rId15"/>
  </p:sldIdLst>
  <p:sldSz cx="12190413" cy="7740650"/>
  <p:notesSz cx="6797675" cy="9926638"/>
  <p:defaultTextStyle>
    <a:defPPr>
      <a:defRPr lang="pt-BR"/>
    </a:defPPr>
    <a:lvl1pPr marL="0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9443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38885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708328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77770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47213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416656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86098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55541" algn="l" defTabSz="11388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25C"/>
    <a:srgbClr val="558ED5"/>
    <a:srgbClr val="9E0000"/>
    <a:srgbClr val="B9750B"/>
    <a:srgbClr val="718B04"/>
    <a:srgbClr val="15AA96"/>
    <a:srgbClr val="107F71"/>
    <a:srgbClr val="00B0F0"/>
    <a:srgbClr val="F2F2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0" autoAdjust="0"/>
    <p:restoredTop sz="98561" autoAdjust="0"/>
  </p:normalViewPr>
  <p:slideViewPr>
    <p:cSldViewPr>
      <p:cViewPr varScale="1">
        <p:scale>
          <a:sx n="66" d="100"/>
          <a:sy n="66" d="100"/>
        </p:scale>
        <p:origin x="816" y="72"/>
      </p:cViewPr>
      <p:guideLst>
        <p:guide orient="horz" pos="243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02\Pesquisa-dc02$\Economia%20e%20Pesquisa%202018\Indicador%20de%20Vendas%20(Term&#244;metro)\2019\07-2019-Julho\07-2019.%20Term&#244;metro%20de%20Vend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C:\Users\virginia.mesquita\Desktop\termometro%20base%20fev2023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package" Target="../embeddings/Microsoft_Excel_Worksheet1.xlsx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rginia.mesquita\Desktop\termometro%20base%20fev2023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653680"/>
        <c:axId val="425660208"/>
      </c:lineChart>
      <c:catAx>
        <c:axId val="42565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25660208"/>
        <c:crosses val="autoZero"/>
        <c:auto val="1"/>
        <c:lblAlgn val="ctr"/>
        <c:lblOffset val="100"/>
        <c:noMultiLvlLbl val="0"/>
      </c:catAx>
      <c:valAx>
        <c:axId val="425660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2565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5.0555696490667462E-2"/>
          <c:w val="0.98515026454745247"/>
          <c:h val="0.6933711964257086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BH 2010-2020'!$B$6:$B$15</c:f>
              <c:strCache>
                <c:ptCount val="10"/>
                <c:pt idx="0">
                  <c:v>Fev/14 - Jan/14</c:v>
                </c:pt>
                <c:pt idx="1">
                  <c:v>Fev/15 - Jan/15</c:v>
                </c:pt>
                <c:pt idx="2">
                  <c:v>Fev/16 - Jan/16</c:v>
                </c:pt>
                <c:pt idx="3">
                  <c:v>Fev/17 - Jan/17</c:v>
                </c:pt>
                <c:pt idx="4">
                  <c:v>Fev/18 - Jan/18</c:v>
                </c:pt>
                <c:pt idx="5">
                  <c:v>Fev/19 - Jan/19</c:v>
                </c:pt>
                <c:pt idx="6">
                  <c:v>Fev/20 - Jan/20</c:v>
                </c:pt>
                <c:pt idx="7">
                  <c:v>Fev/21 - Jan/21</c:v>
                </c:pt>
                <c:pt idx="8">
                  <c:v>Fev/22 - Jan/22</c:v>
                </c:pt>
                <c:pt idx="9">
                  <c:v>Fev/23 - Jan/23</c:v>
                </c:pt>
              </c:strCache>
            </c:strRef>
          </c:cat>
          <c:val>
            <c:numRef>
              <c:f>'Gráfico BH 2010-2020'!$C$6:$C$15</c:f>
              <c:numCache>
                <c:formatCode>0.00%</c:formatCode>
                <c:ptCount val="10"/>
                <c:pt idx="0">
                  <c:v>-9.4000000000000004E-3</c:v>
                </c:pt>
                <c:pt idx="1">
                  <c:v>-6.7282403720664741E-2</c:v>
                </c:pt>
                <c:pt idx="2">
                  <c:v>-3.3500000000000002E-2</c:v>
                </c:pt>
                <c:pt idx="3">
                  <c:v>-3.2000000000000002E-3</c:v>
                </c:pt>
                <c:pt idx="4">
                  <c:v>-6.7100416920991444E-3</c:v>
                </c:pt>
                <c:pt idx="5">
                  <c:v>2.014015295582634E-2</c:v>
                </c:pt>
                <c:pt idx="6">
                  <c:v>1.2451046931578169E-2</c:v>
                </c:pt>
                <c:pt idx="7">
                  <c:v>1.8855254658800467E-2</c:v>
                </c:pt>
                <c:pt idx="8">
                  <c:v>1.3467231673214952E-3</c:v>
                </c:pt>
                <c:pt idx="9">
                  <c:v>-4.6138147671393234E-3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A8-4D09-AC8B-B8A138B3F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overlap val="-27"/>
        <c:axId val="425667280"/>
        <c:axId val="425654224"/>
      </c:barChart>
      <c:catAx>
        <c:axId val="42566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25654224"/>
        <c:crosses val="autoZero"/>
        <c:auto val="1"/>
        <c:lblAlgn val="ctr"/>
        <c:lblOffset val="100"/>
        <c:noMultiLvlLbl val="0"/>
      </c:catAx>
      <c:valAx>
        <c:axId val="425654224"/>
        <c:scaling>
          <c:orientation val="minMax"/>
        </c:scaling>
        <c:delete val="1"/>
        <c:axPos val="r"/>
        <c:numFmt formatCode="0.00%" sourceLinked="1"/>
        <c:majorTickMark val="none"/>
        <c:minorTickMark val="none"/>
        <c:tickLblPos val="nextTo"/>
        <c:crossAx val="425667280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2015-2020'!$C$8</c:f>
              <c:strCache>
                <c:ptCount val="1"/>
                <c:pt idx="0">
                  <c:v>Drogarias e Cosméticos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8.946971096522803E-2"/>
                  <c:y val="5.5624139028432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4079218106996005E-2"/>
                  <c:y val="-8.4225462962962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ED5-4CA7-9939-4E963C1E09C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2015-2020'!$D$8:$H$8</c:f>
              <c:numCache>
                <c:formatCode>0.00%</c:formatCode>
                <c:ptCount val="5"/>
                <c:pt idx="0">
                  <c:v>3.738655388139922E-2</c:v>
                </c:pt>
                <c:pt idx="1">
                  <c:v>8.9582304409759443E-3</c:v>
                </c:pt>
                <c:pt idx="2">
                  <c:v>1.1409692629931323E-2</c:v>
                </c:pt>
                <c:pt idx="3">
                  <c:v>-4.3900206478456036E-2</c:v>
                </c:pt>
                <c:pt idx="4">
                  <c:v>4.6800000000000001E-2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ED5-4CA7-9939-4E963C1E0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661840"/>
        <c:axId val="425655312"/>
      </c:lineChart>
      <c:catAx>
        <c:axId val="42566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25655312"/>
        <c:crosses val="autoZero"/>
        <c:auto val="1"/>
        <c:lblAlgn val="ctr"/>
        <c:lblOffset val="100"/>
        <c:noMultiLvlLbl val="0"/>
      </c:catAx>
      <c:valAx>
        <c:axId val="42565531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425661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2015-2020'!$C$9</c:f>
              <c:strCache>
                <c:ptCount val="1"/>
                <c:pt idx="0">
                  <c:v>Vestuário e Calçados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8.7283135367445461E-2"/>
                  <c:y val="5.53513896296722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7283135367445461E-2"/>
                  <c:y val="6.10724402127690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2015-2020'!$D$9:$H$9</c:f>
              <c:numCache>
                <c:formatCode>0.00%</c:formatCode>
                <c:ptCount val="5"/>
                <c:pt idx="0">
                  <c:v>2.2187691489590523E-2</c:v>
                </c:pt>
                <c:pt idx="1">
                  <c:v>6.9931516953030569E-3</c:v>
                </c:pt>
                <c:pt idx="2">
                  <c:v>9.1811397745618743E-3</c:v>
                </c:pt>
                <c:pt idx="3">
                  <c:v>2.7606261631694041E-2</c:v>
                </c:pt>
                <c:pt idx="4">
                  <c:v>3.0499999999999999E-2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B33-40D4-92D2-3EA5540D5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662384"/>
        <c:axId val="425658576"/>
      </c:lineChart>
      <c:catAx>
        <c:axId val="42566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25658576"/>
        <c:crosses val="autoZero"/>
        <c:auto val="1"/>
        <c:lblAlgn val="ctr"/>
        <c:lblOffset val="100"/>
        <c:noMultiLvlLbl val="0"/>
      </c:catAx>
      <c:valAx>
        <c:axId val="42565857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42566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</c:f>
              <c:strCache>
                <c:ptCount val="1"/>
                <c:pt idx="0">
                  <c:v>Eletrodomésticos e móveis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3439748353635079E-2"/>
                  <c:y val="6.67934907958656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9847198834786798E-2"/>
                  <c:y val="7.82355919620590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6922502314484059E-2"/>
                  <c:y val="6.107244021276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2015-2020'!$D$10:$H$10</c:f>
              <c:numCache>
                <c:formatCode>0.00%</c:formatCode>
                <c:ptCount val="5"/>
                <c:pt idx="0">
                  <c:v>-7.0368869979439254E-3</c:v>
                </c:pt>
                <c:pt idx="1">
                  <c:v>1.1795636565871103E-2</c:v>
                </c:pt>
                <c:pt idx="2">
                  <c:v>-2.100026703499147E-3</c:v>
                </c:pt>
                <c:pt idx="3">
                  <c:v>2.0778390084978459E-2</c:v>
                </c:pt>
                <c:pt idx="4">
                  <c:v>-2.0928486189963357E-2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1AE-446C-89FE-EE75B2CE1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659120"/>
        <c:axId val="425669456"/>
      </c:lineChart>
      <c:catAx>
        <c:axId val="42565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25669456"/>
        <c:crosses val="autoZero"/>
        <c:auto val="1"/>
        <c:lblAlgn val="ctr"/>
        <c:lblOffset val="100"/>
        <c:noMultiLvlLbl val="0"/>
      </c:catAx>
      <c:valAx>
        <c:axId val="42566945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425659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2015-2020'!$C$11</c:f>
              <c:strCache>
                <c:ptCount val="1"/>
                <c:pt idx="0">
                  <c:v>Material Elétrico e de Construção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8.9658069125663389E-2"/>
                  <c:y val="4.3801908404836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0266868160924964E-2"/>
                  <c:y val="0.1008725060822877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2015-2020'!$D$11:$H$11</c:f>
              <c:numCache>
                <c:formatCode>0.00%</c:formatCode>
                <c:ptCount val="5"/>
                <c:pt idx="0">
                  <c:v>7.2786786398777443E-4</c:v>
                </c:pt>
                <c:pt idx="1">
                  <c:v>6.2202777966328783E-3</c:v>
                </c:pt>
                <c:pt idx="2">
                  <c:v>2.729497316479481E-2</c:v>
                </c:pt>
                <c:pt idx="3">
                  <c:v>-3.8996747816008662E-2</c:v>
                </c:pt>
                <c:pt idx="4">
                  <c:v>-2.5000000000000001E-2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6D5-4B4A-B20D-7604DCC66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670000"/>
        <c:axId val="1176588528"/>
      </c:lineChart>
      <c:catAx>
        <c:axId val="42567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88528"/>
        <c:crosses val="autoZero"/>
        <c:auto val="1"/>
        <c:lblAlgn val="ctr"/>
        <c:lblOffset val="100"/>
        <c:noMultiLvlLbl val="0"/>
      </c:catAx>
      <c:valAx>
        <c:axId val="117658852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42567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2015-2020'!$C$12</c:f>
              <c:strCache>
                <c:ptCount val="1"/>
                <c:pt idx="0">
                  <c:v>Veículos e peças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3594993719622512E-2"/>
                  <c:y val="5.52160279403266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6852682877316688E-2"/>
                  <c:y val="6.663014747581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2015-2020'!$D$12:$H$12</c:f>
              <c:numCache>
                <c:formatCode>0.00%</c:formatCode>
                <c:ptCount val="5"/>
                <c:pt idx="0">
                  <c:v>-1.7099390628283251E-2</c:v>
                </c:pt>
                <c:pt idx="1">
                  <c:v>4.7766539584646276E-3</c:v>
                </c:pt>
                <c:pt idx="2">
                  <c:v>7.1322999704377383E-4</c:v>
                </c:pt>
                <c:pt idx="3">
                  <c:v>5.0275310882016887E-2</c:v>
                </c:pt>
                <c:pt idx="4">
                  <c:v>-1.5328934887750579E-2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B03-4FD3-8F7F-5A58B8720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5184"/>
        <c:axId val="1176605392"/>
      </c:lineChart>
      <c:catAx>
        <c:axId val="117661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05392"/>
        <c:crosses val="autoZero"/>
        <c:auto val="1"/>
        <c:lblAlgn val="ctr"/>
        <c:lblOffset val="100"/>
        <c:noMultiLvlLbl val="0"/>
      </c:catAx>
      <c:valAx>
        <c:axId val="117660539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5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2015-2020'!$C$13</c:f>
              <c:strCache>
                <c:ptCount val="1"/>
                <c:pt idx="0">
                  <c:v>Papelaria e livrarias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8.3284218642326074E-2"/>
                  <c:y val="4.950896817258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3263235192663516E-2"/>
                  <c:y val="3.8094848637091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2015-2020'!$D$13:$H$13</c:f>
              <c:numCache>
                <c:formatCode>0.00%</c:formatCode>
                <c:ptCount val="5"/>
                <c:pt idx="0">
                  <c:v>1.1512118018967298E-2</c:v>
                </c:pt>
                <c:pt idx="1">
                  <c:v>-9.5584262351676389E-3</c:v>
                </c:pt>
                <c:pt idx="2">
                  <c:v>4.821618732518769E-2</c:v>
                </c:pt>
                <c:pt idx="3">
                  <c:v>0.10248648721817899</c:v>
                </c:pt>
                <c:pt idx="4">
                  <c:v>2.7185171388612272E-2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0C7-443F-BDC9-A9970AB3A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599952"/>
        <c:axId val="1176589072"/>
      </c:lineChart>
      <c:catAx>
        <c:axId val="117659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89072"/>
        <c:crosses val="autoZero"/>
        <c:auto val="1"/>
        <c:lblAlgn val="ctr"/>
        <c:lblOffset val="100"/>
        <c:noMultiLvlLbl val="0"/>
      </c:catAx>
      <c:valAx>
        <c:axId val="117658907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59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2015-2020'!$C$14</c:f>
              <c:strCache>
                <c:ptCount val="1"/>
                <c:pt idx="0">
                  <c:v>Supermercados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8.6915670733766895E-2"/>
                  <c:y val="8.94583865467974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0542758183426646E-2"/>
                  <c:y val="6.663014747581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2015-2020'!$D$14:$H$14</c:f>
              <c:numCache>
                <c:formatCode>0.00%</c:formatCode>
                <c:ptCount val="5"/>
                <c:pt idx="0">
                  <c:v>2.5371195248700795E-2</c:v>
                </c:pt>
                <c:pt idx="1">
                  <c:v>3.3412043632914987E-2</c:v>
                </c:pt>
                <c:pt idx="2">
                  <c:v>1.9242802747561804E-2</c:v>
                </c:pt>
                <c:pt idx="3">
                  <c:v>1.3230706966612261E-2</c:v>
                </c:pt>
                <c:pt idx="4">
                  <c:v>2.86E-2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986-4C00-B2DD-F4BE0A5D1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02672"/>
        <c:axId val="1176590704"/>
      </c:lineChart>
      <c:catAx>
        <c:axId val="117660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0704"/>
        <c:crosses val="autoZero"/>
        <c:auto val="1"/>
        <c:lblAlgn val="ctr"/>
        <c:lblOffset val="100"/>
        <c:noMultiLvlLbl val="0"/>
      </c:catAx>
      <c:valAx>
        <c:axId val="117659070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0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2015-2020'!$C$15</c:f>
              <c:strCache>
                <c:ptCount val="1"/>
                <c:pt idx="0">
                  <c:v>Informática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5.0410548444871854E-2"/>
                  <c:y val="3.2387788869346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2015-2020'!$D$15:$H$15</c:f>
              <c:numCache>
                <c:formatCode>General</c:formatCode>
                <c:ptCount val="5"/>
                <c:pt idx="2" formatCode="0.00%">
                  <c:v>6.8695822771924321E-3</c:v>
                </c:pt>
                <c:pt idx="3" formatCode="0.00%">
                  <c:v>4.1681326929857862E-2</c:v>
                </c:pt>
                <c:pt idx="4" formatCode="0.00%">
                  <c:v>-2.625653669873227E-2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35C-45AB-A126-92984E9E8E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03760"/>
        <c:axId val="1176602128"/>
      </c:lineChart>
      <c:catAx>
        <c:axId val="117660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02128"/>
        <c:crosses val="autoZero"/>
        <c:auto val="1"/>
        <c:lblAlgn val="ctr"/>
        <c:lblOffset val="100"/>
        <c:noMultiLvlLbl val="0"/>
      </c:catAx>
      <c:valAx>
        <c:axId val="11766021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660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2015-2020'!$C$16</c:f>
              <c:strCache>
                <c:ptCount val="1"/>
                <c:pt idx="0">
                  <c:v>Artigos Diversos</c:v>
                </c:pt>
              </c:strCache>
            </c:strRef>
          </c:tx>
          <c:spPr>
            <a:ln w="28575" cap="rnd">
              <a:solidFill>
                <a:srgbClr val="A4686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D5555"/>
              </a:solidFill>
              <a:ln w="9525">
                <a:solidFill>
                  <a:srgbClr val="A46868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7.3973055090534215E-2"/>
                  <c:y val="0.1008725060822877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3107705481354553E-2"/>
                  <c:y val="7.23372072435620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2015-2020'!$D$7:$H$7</c:f>
              <c:strCache>
                <c:ptCount val="5"/>
                <c:pt idx="0">
                  <c:v>Fev/19 - Jan/19</c:v>
                </c:pt>
                <c:pt idx="1">
                  <c:v>Fev/20 - Jan/20</c:v>
                </c:pt>
                <c:pt idx="2">
                  <c:v>Fev/21 - Jan/21</c:v>
                </c:pt>
                <c:pt idx="3">
                  <c:v>Fev/22 - Jan/22</c:v>
                </c:pt>
                <c:pt idx="4">
                  <c:v>Fev/23 -Jan/23</c:v>
                </c:pt>
              </c:strCache>
            </c:strRef>
          </c:cat>
          <c:val>
            <c:numRef>
              <c:f>'Gráfico Setor 2015-2020'!$D$16:$H$16</c:f>
              <c:numCache>
                <c:formatCode>0.00%</c:formatCode>
                <c:ptCount val="5"/>
                <c:pt idx="0">
                  <c:v>3.7149239145609372E-2</c:v>
                </c:pt>
                <c:pt idx="1">
                  <c:v>1.5670724294478487E-2</c:v>
                </c:pt>
                <c:pt idx="2">
                  <c:v>3.1458696465334703E-2</c:v>
                </c:pt>
                <c:pt idx="3">
                  <c:v>3.197767908869438E-2</c:v>
                </c:pt>
                <c:pt idx="4">
                  <c:v>1.5792446526554961E-2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03F-4356-88AA-EAEF5F159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09744"/>
        <c:axId val="1176593424"/>
      </c:lineChart>
      <c:catAx>
        <c:axId val="11766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3424"/>
        <c:crosses val="autoZero"/>
        <c:auto val="1"/>
        <c:lblAlgn val="ctr"/>
        <c:lblOffset val="100"/>
        <c:noMultiLvlLbl val="0"/>
      </c:catAx>
      <c:valAx>
        <c:axId val="117659342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3.1354540853485414E-2"/>
          <c:w val="0.99999999999999978"/>
          <c:h val="0.73851547358935432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4">
                    <a:lumMod val="75000"/>
                    <a:shade val="30000"/>
                    <a:satMod val="115000"/>
                  </a:schemeClr>
                </a:gs>
                <a:gs pos="50000">
                  <a:schemeClr val="accent4">
                    <a:lumMod val="75000"/>
                    <a:shade val="67500"/>
                    <a:satMod val="115000"/>
                  </a:schemeClr>
                </a:gs>
                <a:gs pos="100000">
                  <a:schemeClr val="accent4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BH 2010-2020'!$B$26:$B$35</c:f>
              <c:strCache>
                <c:ptCount val="10"/>
                <c:pt idx="0">
                  <c:v>Fev/14 - Fev/13</c:v>
                </c:pt>
                <c:pt idx="1">
                  <c:v>Fev/15 - Fev/14</c:v>
                </c:pt>
                <c:pt idx="2">
                  <c:v>Fev/16 - Fev/15</c:v>
                </c:pt>
                <c:pt idx="3">
                  <c:v>Fev/17 - Fev/16</c:v>
                </c:pt>
                <c:pt idx="4">
                  <c:v>Fev/18 - Fev/17</c:v>
                </c:pt>
                <c:pt idx="5">
                  <c:v>Fev/19 - Fev/18</c:v>
                </c:pt>
                <c:pt idx="6">
                  <c:v>Fev/20 - Fev/19</c:v>
                </c:pt>
                <c:pt idx="7">
                  <c:v>Fev/21 - Fev/20</c:v>
                </c:pt>
                <c:pt idx="8">
                  <c:v>Fev/22 - Fev/21</c:v>
                </c:pt>
                <c:pt idx="9">
                  <c:v>Fev/23 -Fev/22</c:v>
                </c:pt>
              </c:strCache>
            </c:strRef>
          </c:cat>
          <c:val>
            <c:numRef>
              <c:f>'Gráfico BH 2010-2020'!$C$26:$C$35</c:f>
              <c:numCache>
                <c:formatCode>0.00%</c:formatCode>
                <c:ptCount val="10"/>
                <c:pt idx="0">
                  <c:v>-1.29E-2</c:v>
                </c:pt>
                <c:pt idx="1">
                  <c:v>-4.6739097325028678E-2</c:v>
                </c:pt>
                <c:pt idx="2">
                  <c:v>-1.0800000000000001E-2</c:v>
                </c:pt>
                <c:pt idx="3">
                  <c:v>-1.5E-3</c:v>
                </c:pt>
                <c:pt idx="4">
                  <c:v>3.6817840762933332E-2</c:v>
                </c:pt>
                <c:pt idx="5">
                  <c:v>1.5326426835815843E-2</c:v>
                </c:pt>
                <c:pt idx="6">
                  <c:v>1.842763501355844E-2</c:v>
                </c:pt>
                <c:pt idx="7">
                  <c:v>4.0983145344465052E-2</c:v>
                </c:pt>
                <c:pt idx="8">
                  <c:v>1.0430238194282815E-2</c:v>
                </c:pt>
                <c:pt idx="9">
                  <c:v>1.01E-2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E5-41A2-82E4-08D5C8857A8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6"/>
        <c:overlap val="-27"/>
        <c:axId val="1176607568"/>
        <c:axId val="1176610288"/>
      </c:barChart>
      <c:catAx>
        <c:axId val="117660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10288"/>
        <c:crosses val="autoZero"/>
        <c:auto val="1"/>
        <c:lblAlgn val="ctr"/>
        <c:lblOffset val="100"/>
        <c:noMultiLvlLbl val="0"/>
      </c:catAx>
      <c:valAx>
        <c:axId val="1176610288"/>
        <c:scaling>
          <c:orientation val="minMax"/>
        </c:scaling>
        <c:delete val="1"/>
        <c:axPos val="r"/>
        <c:numFmt formatCode="0.00%" sourceLinked="1"/>
        <c:majorTickMark val="none"/>
        <c:minorTickMark val="none"/>
        <c:tickLblPos val="nextTo"/>
        <c:crossAx val="117660756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2015-2020'!$C$55</c:f>
              <c:strCache>
                <c:ptCount val="1"/>
                <c:pt idx="0">
                  <c:v>Drogarias e Cosméticos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8850171507519754E-2"/>
                  <c:y val="-8.5815797404443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859465406474639"/>
                  <c:y val="-8.581579740444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9105688950293134E-2"/>
                  <c:y val="-0.10297895688533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2015-2020'!$D$55:$H$55</c:f>
              <c:numCache>
                <c:formatCode>0.00%</c:formatCode>
                <c:ptCount val="5"/>
                <c:pt idx="0">
                  <c:v>1.4664595761704735E-2</c:v>
                </c:pt>
                <c:pt idx="1">
                  <c:v>5.1910101642668408E-3</c:v>
                </c:pt>
                <c:pt idx="2">
                  <c:v>8.1265157529729487E-2</c:v>
                </c:pt>
                <c:pt idx="3">
                  <c:v>7.0062704240066997E-3</c:v>
                </c:pt>
                <c:pt idx="4">
                  <c:v>1.9657571369336702E-2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AF7-472B-B22C-4E9256E698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597232"/>
        <c:axId val="1176608112"/>
      </c:lineChart>
      <c:catAx>
        <c:axId val="117659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08112"/>
        <c:crosses val="autoZero"/>
        <c:auto val="1"/>
        <c:lblAlgn val="ctr"/>
        <c:lblOffset val="100"/>
        <c:noMultiLvlLbl val="0"/>
      </c:catAx>
      <c:valAx>
        <c:axId val="117660811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597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2015-2020'!$C$56</c:f>
              <c:strCache>
                <c:ptCount val="1"/>
                <c:pt idx="0">
                  <c:v>Vestuário e Calçados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8.6748701265578279E-2"/>
                  <c:y val="6.679352088477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3299519501277819E-2"/>
                  <c:y val="-9.33959676035229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2015-2020'!$D$56:$H$56</c:f>
              <c:numCache>
                <c:formatCode>0.00%</c:formatCode>
                <c:ptCount val="5"/>
                <c:pt idx="0">
                  <c:v>1.3605225786774922E-2</c:v>
                </c:pt>
                <c:pt idx="1">
                  <c:v>2.3493998778162984E-2</c:v>
                </c:pt>
                <c:pt idx="2">
                  <c:v>-7.2795927158760682E-2</c:v>
                </c:pt>
                <c:pt idx="3">
                  <c:v>0.10335013474987735</c:v>
                </c:pt>
                <c:pt idx="4">
                  <c:v>9.4999999999999998E-3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ECC-4B03-A986-C701843A3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8992"/>
        <c:axId val="1176620624"/>
      </c:lineChart>
      <c:catAx>
        <c:axId val="117661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20624"/>
        <c:crosses val="autoZero"/>
        <c:auto val="1"/>
        <c:lblAlgn val="ctr"/>
        <c:lblOffset val="100"/>
        <c:noMultiLvlLbl val="0"/>
      </c:catAx>
      <c:valAx>
        <c:axId val="117662062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8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2015-2020'!$C$57</c:f>
              <c:strCache>
                <c:ptCount val="1"/>
                <c:pt idx="0">
                  <c:v>Eletrodomésticos e móveis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137228675373154E-2"/>
                  <c:y val="-8.5815797404443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2015-2020'!$D$57:$H$57</c:f>
              <c:numCache>
                <c:formatCode>0.00%</c:formatCode>
                <c:ptCount val="5"/>
                <c:pt idx="0">
                  <c:v>6.1430835450325457E-3</c:v>
                </c:pt>
                <c:pt idx="1">
                  <c:v>3.627267584665559E-2</c:v>
                </c:pt>
                <c:pt idx="2">
                  <c:v>-8.426679724061921E-2</c:v>
                </c:pt>
                <c:pt idx="3">
                  <c:v>-3.1949358408077687E-2</c:v>
                </c:pt>
                <c:pt idx="4">
                  <c:v>1.2953863925681652E-2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827-4F7D-BFDF-9144CD937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591248"/>
        <c:axId val="1176592336"/>
      </c:lineChart>
      <c:catAx>
        <c:axId val="117659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2336"/>
        <c:crosses val="autoZero"/>
        <c:auto val="1"/>
        <c:lblAlgn val="ctr"/>
        <c:lblOffset val="100"/>
        <c:noMultiLvlLbl val="0"/>
      </c:catAx>
      <c:valAx>
        <c:axId val="117659233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59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2015-2020'!$C$58</c:f>
              <c:strCache>
                <c:ptCount val="1"/>
                <c:pt idx="0">
                  <c:v>Material Elétrico e de Construção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9.3391402495681869E-2"/>
                  <c:y val="6.0923087708071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2015-2020'!$D$58:$H$58</c:f>
              <c:numCache>
                <c:formatCode>0.00%</c:formatCode>
                <c:ptCount val="5"/>
                <c:pt idx="0">
                  <c:v>-7.292341782563638E-3</c:v>
                </c:pt>
                <c:pt idx="1">
                  <c:v>-3.2322387758762063E-3</c:v>
                </c:pt>
                <c:pt idx="2">
                  <c:v>0.10509063354693664</c:v>
                </c:pt>
                <c:pt idx="3">
                  <c:v>-7.5721810981624144E-2</c:v>
                </c:pt>
                <c:pt idx="4">
                  <c:v>8.8000000000000005E-3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BA9-4874-81C9-24BA4FEDD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0832"/>
        <c:axId val="1176601040"/>
      </c:lineChart>
      <c:catAx>
        <c:axId val="117661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01040"/>
        <c:crosses val="autoZero"/>
        <c:auto val="1"/>
        <c:lblAlgn val="ctr"/>
        <c:lblOffset val="100"/>
        <c:noMultiLvlLbl val="0"/>
      </c:catAx>
      <c:valAx>
        <c:axId val="117660104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0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2015-2020'!$C$59</c:f>
              <c:strCache>
                <c:ptCount val="1"/>
                <c:pt idx="0">
                  <c:v>Veículos e peças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9.0037128152067242E-2"/>
                  <c:y val="0.1237007451532682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6748701265578279E-2"/>
                  <c:y val="3.8094848637091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2015-2020'!$D$59:$H$59</c:f>
              <c:numCache>
                <c:formatCode>0.00%</c:formatCode>
                <c:ptCount val="5"/>
                <c:pt idx="0">
                  <c:v>1.3932604517059133E-2</c:v>
                </c:pt>
                <c:pt idx="1">
                  <c:v>-1.1655242496759366E-2</c:v>
                </c:pt>
                <c:pt idx="2">
                  <c:v>-4.1872324836161288E-2</c:v>
                </c:pt>
                <c:pt idx="3">
                  <c:v>1.5311023870392625E-3</c:v>
                </c:pt>
                <c:pt idx="4">
                  <c:v>5.0000000000000001E-3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2D2-48C2-8E72-ABCD38769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9536"/>
        <c:axId val="1176592880"/>
      </c:lineChart>
      <c:catAx>
        <c:axId val="117661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2880"/>
        <c:crosses val="autoZero"/>
        <c:auto val="1"/>
        <c:lblAlgn val="ctr"/>
        <c:lblOffset val="100"/>
        <c:noMultiLvlLbl val="0"/>
      </c:catAx>
      <c:valAx>
        <c:axId val="117659288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95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2015-2020'!$C$60</c:f>
              <c:strCache>
                <c:ptCount val="1"/>
                <c:pt idx="0">
                  <c:v>Papelaria e livrarias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9.2478409362943104E-2"/>
                  <c:y val="3.2387788869346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4038528693564718E-2"/>
                  <c:y val="-9.316752602104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2015-2020'!$D$60:$H$60</c:f>
              <c:numCache>
                <c:formatCode>0.00%</c:formatCode>
                <c:ptCount val="5"/>
                <c:pt idx="0">
                  <c:v>1.4007918338764825E-2</c:v>
                </c:pt>
                <c:pt idx="1">
                  <c:v>2.4963474017685172E-3</c:v>
                </c:pt>
                <c:pt idx="2">
                  <c:v>-8.1708291927351948E-2</c:v>
                </c:pt>
                <c:pt idx="3">
                  <c:v>0.18791398975005419</c:v>
                </c:pt>
                <c:pt idx="4">
                  <c:v>1.3685498405085816E-2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233-4DC9-856C-CDD8B5FD2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4096"/>
        <c:axId val="1176608656"/>
      </c:lineChart>
      <c:catAx>
        <c:axId val="117661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08656"/>
        <c:crosses val="autoZero"/>
        <c:auto val="1"/>
        <c:lblAlgn val="ctr"/>
        <c:lblOffset val="100"/>
        <c:noMultiLvlLbl val="0"/>
      </c:catAx>
      <c:valAx>
        <c:axId val="117660865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4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2015-2020'!$C$61</c:f>
              <c:strCache>
                <c:ptCount val="1"/>
                <c:pt idx="0">
                  <c:v>Supermercados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3.4692766005079791E-2"/>
                  <c:y val="-7.03392553413786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2015-2020'!$D$61:$H$61</c:f>
              <c:numCache>
                <c:formatCode>0.00%</c:formatCode>
                <c:ptCount val="5"/>
                <c:pt idx="0">
                  <c:v>1.1699049193881761E-2</c:v>
                </c:pt>
                <c:pt idx="1">
                  <c:v>1.4169042582014634E-2</c:v>
                </c:pt>
                <c:pt idx="2">
                  <c:v>9.3230596943487898E-2</c:v>
                </c:pt>
                <c:pt idx="3">
                  <c:v>3.7802616339141615E-2</c:v>
                </c:pt>
                <c:pt idx="4">
                  <c:v>2.5151123596995471E-2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07B-4BC4-9900-8721AFF49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1376"/>
        <c:axId val="1176593968"/>
      </c:lineChart>
      <c:catAx>
        <c:axId val="117661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3968"/>
        <c:crosses val="autoZero"/>
        <c:auto val="1"/>
        <c:lblAlgn val="ctr"/>
        <c:lblOffset val="100"/>
        <c:noMultiLvlLbl val="0"/>
      </c:catAx>
      <c:valAx>
        <c:axId val="117659396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13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2015-2020'!$C$62</c:f>
              <c:strCache>
                <c:ptCount val="1"/>
                <c:pt idx="0">
                  <c:v>Informática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8.6748701265578279E-2"/>
                  <c:y val="7.80442319401972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2015-2020'!$D$62:$H$62</c:f>
              <c:numCache>
                <c:formatCode>General</c:formatCode>
                <c:ptCount val="5"/>
                <c:pt idx="2" formatCode="0.00%">
                  <c:v>1.6570234039217625E-2</c:v>
                </c:pt>
                <c:pt idx="3" formatCode="0.00%">
                  <c:v>-3.7332901156871823E-2</c:v>
                </c:pt>
                <c:pt idx="4" formatCode="0.00%">
                  <c:v>1.0200000000000001E-2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9F0-49A1-837F-B649D174F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3008"/>
        <c:axId val="1176594512"/>
      </c:lineChart>
      <c:catAx>
        <c:axId val="117661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4512"/>
        <c:crosses val="autoZero"/>
        <c:auto val="1"/>
        <c:lblAlgn val="ctr"/>
        <c:lblOffset val="100"/>
        <c:noMultiLvlLbl val="0"/>
      </c:catAx>
      <c:valAx>
        <c:axId val="1176594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661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2015-2020'!$C$63</c:f>
              <c:strCache>
                <c:ptCount val="1"/>
                <c:pt idx="0">
                  <c:v>Artigos Diversos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2.4577879600462565E-2"/>
                  <c:y val="-8.74604269507912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2015-2020'!$D$54:$H$54</c:f>
              <c:strCache>
                <c:ptCount val="5"/>
                <c:pt idx="0">
                  <c:v>Fev/19 - Fev/18</c:v>
                </c:pt>
                <c:pt idx="1">
                  <c:v>Fev/20 - Fev/19</c:v>
                </c:pt>
                <c:pt idx="2">
                  <c:v>Fev/21 - Fev/20</c:v>
                </c:pt>
                <c:pt idx="3">
                  <c:v>Fev/22 - Fev/21</c:v>
                </c:pt>
                <c:pt idx="4">
                  <c:v>Fev/23 - Fev/22</c:v>
                </c:pt>
              </c:strCache>
            </c:strRef>
          </c:cat>
          <c:val>
            <c:numRef>
              <c:f>'Gráfico Setor 2015-2020'!$D$63:$H$63</c:f>
              <c:numCache>
                <c:formatCode>0.00%</c:formatCode>
                <c:ptCount val="5"/>
                <c:pt idx="0">
                  <c:v>2.3243677238057002E-2</c:v>
                </c:pt>
                <c:pt idx="1">
                  <c:v>2.3717222989733954E-2</c:v>
                </c:pt>
                <c:pt idx="2">
                  <c:v>8.3499184512362226E-2</c:v>
                </c:pt>
                <c:pt idx="3">
                  <c:v>9.9623017831420354E-3</c:v>
                </c:pt>
                <c:pt idx="4">
                  <c:v>7.7999999999999996E-3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05-43E4-A874-D04697C05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598864"/>
        <c:axId val="1176614640"/>
      </c:lineChart>
      <c:catAx>
        <c:axId val="117659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14640"/>
        <c:crosses val="autoZero"/>
        <c:auto val="1"/>
        <c:lblAlgn val="ctr"/>
        <c:lblOffset val="100"/>
        <c:noMultiLvlLbl val="0"/>
      </c:catAx>
      <c:valAx>
        <c:axId val="117661464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59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490461554815705E-3"/>
          <c:y val="3.804043559430216E-2"/>
          <c:w val="0.97776103589280217"/>
          <c:h val="0.7692783590494302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3">
                    <a:lumMod val="75000"/>
                    <a:shade val="30000"/>
                    <a:satMod val="115000"/>
                  </a:schemeClr>
                </a:gs>
                <a:gs pos="50000">
                  <a:schemeClr val="accent3">
                    <a:lumMod val="75000"/>
                    <a:shade val="67500"/>
                    <a:satMod val="115000"/>
                  </a:schemeClr>
                </a:gs>
                <a:gs pos="10000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BH 2010-2020'!$B$46:$B$55</c:f>
              <c:strCache>
                <c:ptCount val="10"/>
                <c:pt idx="0">
                  <c:v>Jan/14 - Fev/14</c:v>
                </c:pt>
                <c:pt idx="1">
                  <c:v>Jan/15 - Fev/15</c:v>
                </c:pt>
                <c:pt idx="2">
                  <c:v>Jan/16 - Fev/16</c:v>
                </c:pt>
                <c:pt idx="3">
                  <c:v>Jan/17 - Fev/17</c:v>
                </c:pt>
                <c:pt idx="4">
                  <c:v>Jan/18 - Fev/18</c:v>
                </c:pt>
                <c:pt idx="5">
                  <c:v>Jan/19 - Fev/19</c:v>
                </c:pt>
                <c:pt idx="6">
                  <c:v>Jan/20 - Fev/20</c:v>
                </c:pt>
                <c:pt idx="7">
                  <c:v>Jan/21 - Fev/21</c:v>
                </c:pt>
                <c:pt idx="8">
                  <c:v>Jan/22 - Fev/22</c:v>
                </c:pt>
                <c:pt idx="9">
                  <c:v>Jan/23 - Fev/23</c:v>
                </c:pt>
              </c:strCache>
            </c:strRef>
          </c:cat>
          <c:val>
            <c:numRef>
              <c:f>'Gráfico BH 2010-2020'!$C$46:$C$55</c:f>
              <c:numCache>
                <c:formatCode>0.00%</c:formatCode>
                <c:ptCount val="10"/>
                <c:pt idx="0">
                  <c:v>2.5999999999999999E-2</c:v>
                </c:pt>
                <c:pt idx="1">
                  <c:v>-1.0408899081333689E-2</c:v>
                </c:pt>
                <c:pt idx="2">
                  <c:v>-1.72E-2</c:v>
                </c:pt>
                <c:pt idx="3">
                  <c:v>-1.0699999999999999E-2</c:v>
                </c:pt>
                <c:pt idx="4">
                  <c:v>2.4784275128780231E-2</c:v>
                </c:pt>
                <c:pt idx="5">
                  <c:v>1.5118965182247757E-2</c:v>
                </c:pt>
                <c:pt idx="6">
                  <c:v>1.4773325957840444E-2</c:v>
                </c:pt>
                <c:pt idx="7">
                  <c:v>-2.1794606953776406E-2</c:v>
                </c:pt>
                <c:pt idx="8">
                  <c:v>4.7245677183619826E-3</c:v>
                </c:pt>
                <c:pt idx="9">
                  <c:v>7.2675074992747833E-3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FB-4D36-A489-29F694154A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6"/>
        <c:overlap val="-27"/>
        <c:axId val="1176595600"/>
        <c:axId val="1176611920"/>
      </c:barChart>
      <c:catAx>
        <c:axId val="117659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11920"/>
        <c:crosses val="autoZero"/>
        <c:auto val="1"/>
        <c:lblAlgn val="ctr"/>
        <c:lblOffset val="100"/>
        <c:noMultiLvlLbl val="0"/>
      </c:catAx>
      <c:valAx>
        <c:axId val="1176611920"/>
        <c:scaling>
          <c:orientation val="minMax"/>
        </c:scaling>
        <c:delete val="1"/>
        <c:axPos val="r"/>
        <c:numFmt formatCode="0.00%" sourceLinked="1"/>
        <c:majorTickMark val="none"/>
        <c:minorTickMark val="none"/>
        <c:tickLblPos val="nextTo"/>
        <c:crossAx val="1176595600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2015-2020'!$C$101</c:f>
              <c:strCache>
                <c:ptCount val="1"/>
                <c:pt idx="0">
                  <c:v>Drogarias e Cosméticos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2015-2020'!$D$101:$H$101</c:f>
              <c:numCache>
                <c:formatCode>0.00%</c:formatCode>
                <c:ptCount val="5"/>
                <c:pt idx="0">
                  <c:v>1.3631805001825859E-2</c:v>
                </c:pt>
                <c:pt idx="1">
                  <c:v>3.8609130868958673E-3</c:v>
                </c:pt>
                <c:pt idx="2">
                  <c:v>4.508103579597604E-2</c:v>
                </c:pt>
                <c:pt idx="3">
                  <c:v>1.4254138434800034E-2</c:v>
                </c:pt>
                <c:pt idx="4">
                  <c:v>1.648632724642396E-2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8DA-4512-BB2A-B7B145AAC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6816"/>
        <c:axId val="1176617360"/>
      </c:lineChart>
      <c:catAx>
        <c:axId val="117661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17360"/>
        <c:crosses val="autoZero"/>
        <c:auto val="1"/>
        <c:lblAlgn val="ctr"/>
        <c:lblOffset val="100"/>
        <c:noMultiLvlLbl val="0"/>
      </c:catAx>
      <c:valAx>
        <c:axId val="117661736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2015-2020'!$C$102</c:f>
              <c:strCache>
                <c:ptCount val="1"/>
                <c:pt idx="0">
                  <c:v>Vestuário e Calçados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8.6944764514756162E-2"/>
                  <c:y val="5.5324274187738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3481880560140466E-2"/>
                  <c:y val="8.96337619768027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2015-2020'!$D$102:$H$102</c:f>
              <c:numCache>
                <c:formatCode>0.00%</c:formatCode>
                <c:ptCount val="5"/>
                <c:pt idx="0">
                  <c:v>1.6663047964290079E-2</c:v>
                </c:pt>
                <c:pt idx="1">
                  <c:v>2.1876885262657318E-2</c:v>
                </c:pt>
                <c:pt idx="2">
                  <c:v>-9.4295909452949078E-2</c:v>
                </c:pt>
                <c:pt idx="3">
                  <c:v>5.1584089936338159E-2</c:v>
                </c:pt>
                <c:pt idx="4">
                  <c:v>-1.3599999999999999E-2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0A4-4D87-A54A-3091ED964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17904"/>
        <c:axId val="1176618448"/>
      </c:lineChart>
      <c:catAx>
        <c:axId val="117661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18448"/>
        <c:crosses val="autoZero"/>
        <c:auto val="1"/>
        <c:lblAlgn val="ctr"/>
        <c:lblOffset val="100"/>
        <c:noMultiLvlLbl val="0"/>
      </c:catAx>
      <c:valAx>
        <c:axId val="117661844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1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2015-2020'!$C$103</c:f>
              <c:strCache>
                <c:ptCount val="1"/>
                <c:pt idx="0">
                  <c:v>Eletrodomésticos e móveis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9.6102067751869774E-2"/>
                  <c:y val="7.2479018082270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208068365129518E-2"/>
                  <c:y val="0.1296614977307109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9093975389619913E-2"/>
                  <c:y val="6.1042522152582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2015-2020'!$D$103:$H$103</c:f>
              <c:numCache>
                <c:formatCode>0.00%</c:formatCode>
                <c:ptCount val="5"/>
                <c:pt idx="0">
                  <c:v>5.9141632562468068E-3</c:v>
                </c:pt>
                <c:pt idx="1">
                  <c:v>2.8872248310675495E-2</c:v>
                </c:pt>
                <c:pt idx="2">
                  <c:v>-8.3869680025195431E-2</c:v>
                </c:pt>
                <c:pt idx="3">
                  <c:v>-1.4004797934731483E-2</c:v>
                </c:pt>
                <c:pt idx="4">
                  <c:v>-7.2215583815455672E-3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8E2-4909-AD59-33B74C53E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03216"/>
        <c:axId val="1176595056"/>
      </c:lineChart>
      <c:catAx>
        <c:axId val="117660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5056"/>
        <c:crosses val="autoZero"/>
        <c:auto val="1"/>
        <c:lblAlgn val="ctr"/>
        <c:lblOffset val="100"/>
        <c:noMultiLvlLbl val="0"/>
      </c:catAx>
      <c:valAx>
        <c:axId val="117659505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0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2015-2020'!$C$104</c:f>
              <c:strCache>
                <c:ptCount val="1"/>
                <c:pt idx="0">
                  <c:v>Material Elétrico e de Construção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0779175347086252E-2"/>
                  <c:y val="8.2779465586469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0404129008004263"/>
                  <c:y val="5.45752940340404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0072576139680352"/>
                  <c:y val="7.71386312759832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3370770090276366E-2"/>
                  <c:y val="9.9701968517926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2015-2020'!$D$104:$H$104</c:f>
              <c:numCache>
                <c:formatCode>0.00%</c:formatCode>
                <c:ptCount val="5"/>
                <c:pt idx="0">
                  <c:v>-2.3695381898584333E-3</c:v>
                </c:pt>
                <c:pt idx="1">
                  <c:v>-1.8754120190934032E-3</c:v>
                </c:pt>
                <c:pt idx="2">
                  <c:v>6.6617541562247001E-2</c:v>
                </c:pt>
                <c:pt idx="3">
                  <c:v>-5.6763186083027585E-2</c:v>
                </c:pt>
                <c:pt idx="4">
                  <c:v>-6.1888143895067801E-3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8DE-4613-B179-057A221C3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596144"/>
        <c:axId val="1176596688"/>
      </c:lineChart>
      <c:catAx>
        <c:axId val="117659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6688"/>
        <c:crosses val="autoZero"/>
        <c:auto val="1"/>
        <c:lblAlgn val="ctr"/>
        <c:lblOffset val="100"/>
        <c:noMultiLvlLbl val="0"/>
      </c:catAx>
      <c:valAx>
        <c:axId val="117659668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596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2015-2020'!$C$105</c:f>
              <c:strCache>
                <c:ptCount val="1"/>
                <c:pt idx="0">
                  <c:v>Veículos e peças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0240623669978093E-2"/>
                  <c:y val="7.14977969654976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2649507437742002"/>
                  <c:y val="9.40611342074405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6944764514756162E-2"/>
                  <c:y val="2.63711224816118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0690313807314209E-2"/>
                  <c:y val="9.97019685179262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2015-2020'!$D$105:$H$105</c:f>
              <c:numCache>
                <c:formatCode>0.00%</c:formatCode>
                <c:ptCount val="5"/>
                <c:pt idx="0">
                  <c:v>-7.7001440071938765E-4</c:v>
                </c:pt>
                <c:pt idx="1">
                  <c:v>-2.3694574879096096E-3</c:v>
                </c:pt>
                <c:pt idx="2">
                  <c:v>-7.4308860891141304E-2</c:v>
                </c:pt>
                <c:pt idx="3">
                  <c:v>-6.9305308160341975E-3</c:v>
                </c:pt>
                <c:pt idx="4">
                  <c:v>0.01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FDF-4B56-8B28-8AFB785F4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597776"/>
        <c:axId val="1176598320"/>
      </c:lineChart>
      <c:catAx>
        <c:axId val="117659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598320"/>
        <c:crosses val="autoZero"/>
        <c:auto val="1"/>
        <c:lblAlgn val="ctr"/>
        <c:lblOffset val="100"/>
        <c:noMultiLvlLbl val="0"/>
      </c:catAx>
      <c:valAx>
        <c:axId val="117659832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59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2015-2020'!$C$106</c:f>
              <c:strCache>
                <c:ptCount val="1"/>
                <c:pt idx="0">
                  <c:v>Papelaria e livrarias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9.6102067751869774E-2"/>
                  <c:y val="5.45752940340404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2015-2020'!$D$106:$H$106</c:f>
              <c:numCache>
                <c:formatCode>0.00%</c:formatCode>
                <c:ptCount val="5"/>
                <c:pt idx="0">
                  <c:v>1.8897066445527088E-2</c:v>
                </c:pt>
                <c:pt idx="1">
                  <c:v>4.8141831887216213E-3</c:v>
                </c:pt>
                <c:pt idx="2">
                  <c:v>-8.6058865496557696E-2</c:v>
                </c:pt>
                <c:pt idx="3">
                  <c:v>9.6232001824071503E-2</c:v>
                </c:pt>
                <c:pt idx="4">
                  <c:v>1.092867562255655E-2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383-4006-8C5E-C59E6F363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599408"/>
        <c:axId val="1176600496"/>
      </c:lineChart>
      <c:catAx>
        <c:axId val="117659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00496"/>
        <c:crosses val="autoZero"/>
        <c:auto val="1"/>
        <c:lblAlgn val="ctr"/>
        <c:lblOffset val="100"/>
        <c:noMultiLvlLbl val="0"/>
      </c:catAx>
      <c:valAx>
        <c:axId val="117660049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59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2015-2020'!$C$107</c:f>
              <c:strCache>
                <c:ptCount val="1"/>
                <c:pt idx="0">
                  <c:v>Supermercados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6150331813933593E-2"/>
                  <c:y val="-0.11281668620971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2015-2020'!$D$107:$H$107</c:f>
              <c:numCache>
                <c:formatCode>0.00%</c:formatCode>
                <c:ptCount val="5"/>
                <c:pt idx="0">
                  <c:v>1.5148641600682744E-2</c:v>
                </c:pt>
                <c:pt idx="1">
                  <c:v>3.0121144751652949E-3</c:v>
                </c:pt>
                <c:pt idx="2">
                  <c:v>6.7141996272271534E-2</c:v>
                </c:pt>
                <c:pt idx="3">
                  <c:v>4.8070988162099539E-3</c:v>
                </c:pt>
                <c:pt idx="4">
                  <c:v>1.5800000000000002E-2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77B-4F32-8E77-60F1FDE12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601584"/>
        <c:axId val="1176604304"/>
      </c:lineChart>
      <c:catAx>
        <c:axId val="117660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pt-BR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6604304"/>
        <c:crosses val="autoZero"/>
        <c:auto val="1"/>
        <c:lblAlgn val="ctr"/>
        <c:lblOffset val="100"/>
        <c:noMultiLvlLbl val="0"/>
      </c:catAx>
      <c:valAx>
        <c:axId val="117660430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7660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2015-2020'!$C$108</c:f>
              <c:strCache>
                <c:ptCount val="1"/>
                <c:pt idx="0">
                  <c:v>Informática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2015-2020'!$D$108:$H$108</c:f>
              <c:numCache>
                <c:formatCode>General</c:formatCode>
                <c:ptCount val="5"/>
                <c:pt idx="2" formatCode="0.00%">
                  <c:v>-6.8024447799377552E-2</c:v>
                </c:pt>
                <c:pt idx="3" formatCode="0.00%">
                  <c:v>-3.0085163869220832E-2</c:v>
                </c:pt>
                <c:pt idx="4" formatCode="0.00%">
                  <c:v>5.3931454786465107E-3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5E4-4E8A-85D7-6F1BC6C04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26688"/>
        <c:axId val="617727232"/>
      </c:lineChart>
      <c:catAx>
        <c:axId val="61772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27232"/>
        <c:crosses val="autoZero"/>
        <c:auto val="1"/>
        <c:lblAlgn val="ctr"/>
        <c:lblOffset val="100"/>
        <c:noMultiLvlLbl val="0"/>
      </c:catAx>
      <c:valAx>
        <c:axId val="617727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1772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2015-2020'!$C$109</c:f>
              <c:strCache>
                <c:ptCount val="1"/>
                <c:pt idx="0">
                  <c:v>Artigos Diversos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5.2631017611219987E-2"/>
                  <c:y val="-0.159776409764417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2015-2020'!$D$100:$H$100</c:f>
              <c:strCache>
                <c:ptCount val="5"/>
                <c:pt idx="0">
                  <c:v>Jan/19 - Fev/19</c:v>
                </c:pt>
                <c:pt idx="1">
                  <c:v>Jan/20 - Fev/20</c:v>
                </c:pt>
                <c:pt idx="2">
                  <c:v>Jan/21 - Fev/21</c:v>
                </c:pt>
                <c:pt idx="3">
                  <c:v>Jan/22 - Fev/22</c:v>
                </c:pt>
                <c:pt idx="4">
                  <c:v>Jan/23 - Fev/23</c:v>
                </c:pt>
              </c:strCache>
            </c:strRef>
          </c:cat>
          <c:val>
            <c:numRef>
              <c:f>'Gráfico Setor 2015-2020'!$D$109:$H$109</c:f>
              <c:numCache>
                <c:formatCode>0.00%</c:formatCode>
                <c:ptCount val="5"/>
                <c:pt idx="0">
                  <c:v>2.1336457161982625E-2</c:v>
                </c:pt>
                <c:pt idx="1">
                  <c:v>2.297275798911853E-2</c:v>
                </c:pt>
                <c:pt idx="2">
                  <c:v>7.7558313931725159E-2</c:v>
                </c:pt>
                <c:pt idx="3">
                  <c:v>5.521137959929789E-3</c:v>
                </c:pt>
                <c:pt idx="4">
                  <c:v>1.2354235409557957E-2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AE0-412E-B232-19CBF1919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17984"/>
        <c:axId val="617715264"/>
      </c:lineChart>
      <c:catAx>
        <c:axId val="61771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15264"/>
        <c:crosses val="autoZero"/>
        <c:auto val="1"/>
        <c:lblAlgn val="ctr"/>
        <c:lblOffset val="100"/>
        <c:noMultiLvlLbl val="0"/>
      </c:catAx>
      <c:valAx>
        <c:axId val="61771526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1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BH 2010-2020'!$B$66:$B$75</c:f>
              <c:strCache>
                <c:ptCount val="10"/>
                <c:pt idx="0">
                  <c:v>Mar/13 - Fev/14</c:v>
                </c:pt>
                <c:pt idx="1">
                  <c:v>Mar/14 - Fev/15</c:v>
                </c:pt>
                <c:pt idx="2">
                  <c:v>Mar/15 - Fev/16</c:v>
                </c:pt>
                <c:pt idx="3">
                  <c:v>Mar/16 - Fev/17</c:v>
                </c:pt>
                <c:pt idx="4">
                  <c:v>Mar/17 - Fev/18</c:v>
                </c:pt>
                <c:pt idx="5">
                  <c:v>Mar/18 - Fev/19</c:v>
                </c:pt>
                <c:pt idx="6">
                  <c:v>Mar/19 - Fev/20</c:v>
                </c:pt>
                <c:pt idx="7">
                  <c:v>Mar/20 - Fev/21</c:v>
                </c:pt>
                <c:pt idx="8">
                  <c:v>Mar/21 - Fev/22</c:v>
                </c:pt>
                <c:pt idx="9">
                  <c:v>Mar/22 - Fev/23</c:v>
                </c:pt>
              </c:strCache>
            </c:strRef>
          </c:cat>
          <c:val>
            <c:numRef>
              <c:f>'Gráfico BH 2010-2020'!$C$66:$C$75</c:f>
              <c:numCache>
                <c:formatCode>0.00%</c:formatCode>
                <c:ptCount val="10"/>
                <c:pt idx="0">
                  <c:v>3.8600000000000002E-2</c:v>
                </c:pt>
                <c:pt idx="1">
                  <c:v>-2.1985737393219074E-2</c:v>
                </c:pt>
                <c:pt idx="2">
                  <c:v>-6.7999999999999996E-3</c:v>
                </c:pt>
                <c:pt idx="3">
                  <c:v>-1.7999999999999999E-2</c:v>
                </c:pt>
                <c:pt idx="4">
                  <c:v>6.0831728691965294E-3</c:v>
                </c:pt>
                <c:pt idx="5">
                  <c:v>2.3308810391831969E-2</c:v>
                </c:pt>
                <c:pt idx="6">
                  <c:v>6.4284024227108548E-3</c:v>
                </c:pt>
                <c:pt idx="7">
                  <c:v>-3.0430270052814724E-2</c:v>
                </c:pt>
                <c:pt idx="8">
                  <c:v>8.5519553642092287E-3</c:v>
                </c:pt>
                <c:pt idx="9">
                  <c:v>9.8230223819365976E-3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64-4A6C-BD4C-076D186E26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6"/>
        <c:overlap val="-27"/>
        <c:axId val="617923728"/>
        <c:axId val="617925904"/>
      </c:barChart>
      <c:catAx>
        <c:axId val="61792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925904"/>
        <c:crosses val="autoZero"/>
        <c:auto val="1"/>
        <c:lblAlgn val="ctr"/>
        <c:lblOffset val="100"/>
        <c:noMultiLvlLbl val="0"/>
      </c:catAx>
      <c:valAx>
        <c:axId val="617925904"/>
        <c:scaling>
          <c:orientation val="minMax"/>
        </c:scaling>
        <c:delete val="1"/>
        <c:axPos val="r"/>
        <c:numFmt formatCode="0.00%" sourceLinked="1"/>
        <c:majorTickMark val="none"/>
        <c:minorTickMark val="none"/>
        <c:tickLblPos val="nextTo"/>
        <c:crossAx val="61792372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2015-2020'!$C$147</c:f>
              <c:strCache>
                <c:ptCount val="1"/>
                <c:pt idx="0">
                  <c:v>Drogarias e Cosméticos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7.1862139917695508E-2"/>
                  <c:y val="-5.8796296296296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8595679012345673E-2"/>
                  <c:y val="-7.0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2015-2020'!$D$147:$H$147</c:f>
              <c:numCache>
                <c:formatCode>0.00%</c:formatCode>
                <c:ptCount val="5"/>
                <c:pt idx="0">
                  <c:v>2.2268073694731695E-2</c:v>
                </c:pt>
                <c:pt idx="1">
                  <c:v>6.7022981050487204E-3</c:v>
                </c:pt>
                <c:pt idx="2">
                  <c:v>2.7521402944945584E-2</c:v>
                </c:pt>
                <c:pt idx="3">
                  <c:v>4.9113144814136998E-2</c:v>
                </c:pt>
                <c:pt idx="4">
                  <c:v>1.1992181495909814E-2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36F-44B9-A104-EB2119A10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27776"/>
        <c:axId val="617723968"/>
      </c:lineChart>
      <c:catAx>
        <c:axId val="61772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pt-BR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23968"/>
        <c:crosses val="autoZero"/>
        <c:auto val="1"/>
        <c:lblAlgn val="ctr"/>
        <c:lblOffset val="100"/>
        <c:noMultiLvlLbl val="0"/>
      </c:catAx>
      <c:valAx>
        <c:axId val="61772396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2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2015-2020'!$C$148</c:f>
              <c:strCache>
                <c:ptCount val="1"/>
                <c:pt idx="0">
                  <c:v>Vestuário e Calçados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2345391502756706E-2"/>
                  <c:y val="-0.102476423922462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8395061728395068E-2"/>
                  <c:y val="-7.6435185185185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8595808058406607E-2"/>
                  <c:y val="3.7054685920519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5499099048712474E-2"/>
                  <c:y val="-0.10247642392246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9191683956800946E-2"/>
                  <c:y val="-0.170794039870770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2015-2020'!$D$148:$H$148</c:f>
              <c:numCache>
                <c:formatCode>0.00%</c:formatCode>
                <c:ptCount val="5"/>
                <c:pt idx="0">
                  <c:v>1.8373711508462631E-2</c:v>
                </c:pt>
                <c:pt idx="1">
                  <c:v>1.5012075316479967E-3</c:v>
                </c:pt>
                <c:pt idx="2">
                  <c:v>-7.1425150220711234E-2</c:v>
                </c:pt>
                <c:pt idx="3">
                  <c:v>4.2172748237153293E-2</c:v>
                </c:pt>
                <c:pt idx="4">
                  <c:v>1.4343660618707731E-3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05B-4A7B-8E18-4CE57FC48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21792"/>
        <c:axId val="617728864"/>
      </c:lineChart>
      <c:catAx>
        <c:axId val="61772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28864"/>
        <c:crosses val="autoZero"/>
        <c:auto val="1"/>
        <c:lblAlgn val="ctr"/>
        <c:lblOffset val="100"/>
        <c:noMultiLvlLbl val="0"/>
      </c:catAx>
      <c:valAx>
        <c:axId val="61772886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2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2015-2020'!$C$149</c:f>
              <c:strCache>
                <c:ptCount val="1"/>
                <c:pt idx="0">
                  <c:v>Eletrodomésticos e móveis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0828917317560134"/>
                  <c:y val="-8.5397019935385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175925925925926"/>
                  <c:y val="-9.9953703703703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828917317560138"/>
                  <c:y val="0.1024764239224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8600232598219267E-2"/>
                  <c:y val="4.554507729887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2015-2020'!$D$149:$H$149</c:f>
              <c:numCache>
                <c:formatCode>0.00%</c:formatCode>
                <c:ptCount val="5"/>
                <c:pt idx="0">
                  <c:v>2.1371365572750944E-2</c:v>
                </c:pt>
                <c:pt idx="1">
                  <c:v>2.8486806836307131E-2</c:v>
                </c:pt>
                <c:pt idx="2">
                  <c:v>-5.2596816106228295E-2</c:v>
                </c:pt>
                <c:pt idx="3">
                  <c:v>-6.4225491294741227E-2</c:v>
                </c:pt>
                <c:pt idx="4">
                  <c:v>8.6341116167295787E-3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F1B-4104-AA27-47F4D4E5A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29408"/>
        <c:axId val="617715808"/>
      </c:lineChart>
      <c:catAx>
        <c:axId val="61772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15808"/>
        <c:crosses val="autoZero"/>
        <c:auto val="1"/>
        <c:lblAlgn val="ctr"/>
        <c:lblOffset val="100"/>
        <c:noMultiLvlLbl val="0"/>
      </c:catAx>
      <c:valAx>
        <c:axId val="61771580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2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2015-2020'!$C$150</c:f>
              <c:strCache>
                <c:ptCount val="1"/>
                <c:pt idx="0">
                  <c:v>Material Elétrico e de Construção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2015-2020'!$D$150:$H$150</c:f>
              <c:numCache>
                <c:formatCode>0.00%</c:formatCode>
                <c:ptCount val="5"/>
                <c:pt idx="0">
                  <c:v>1.8209489087462984E-2</c:v>
                </c:pt>
                <c:pt idx="1">
                  <c:v>2.3356237149453783E-3</c:v>
                </c:pt>
                <c:pt idx="2">
                  <c:v>1.107342426028135E-2</c:v>
                </c:pt>
                <c:pt idx="3">
                  <c:v>3.7780852679561994E-3</c:v>
                </c:pt>
                <c:pt idx="4">
                  <c:v>-1.4239710206164501E-2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424-475B-9BF1-CA39CD1D3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18528"/>
        <c:axId val="617720160"/>
      </c:lineChart>
      <c:catAx>
        <c:axId val="61771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20160"/>
        <c:crosses val="autoZero"/>
        <c:auto val="1"/>
        <c:lblAlgn val="ctr"/>
        <c:lblOffset val="100"/>
        <c:noMultiLvlLbl val="0"/>
      </c:catAx>
      <c:valAx>
        <c:axId val="61772016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1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2015-2020'!$C$151</c:f>
              <c:strCache>
                <c:ptCount val="1"/>
                <c:pt idx="0">
                  <c:v>Veículos e peças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4927983539094656E-2"/>
                  <c:y val="-0.10583333333333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2015-2020'!$D$151:$H$151</c:f>
              <c:numCache>
                <c:formatCode>0.00%</c:formatCode>
                <c:ptCount val="5"/>
                <c:pt idx="0">
                  <c:v>5.8359954551403706E-2</c:v>
                </c:pt>
                <c:pt idx="1">
                  <c:v>-6.0353740998640324E-3</c:v>
                </c:pt>
                <c:pt idx="2">
                  <c:v>-7.1693908491512554E-2</c:v>
                </c:pt>
                <c:pt idx="3">
                  <c:v>-4.233045185744899E-3</c:v>
                </c:pt>
                <c:pt idx="4">
                  <c:v>2.14582046151232E-2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ECE-4BB7-8D0C-6968C3197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20704"/>
        <c:axId val="617721248"/>
      </c:lineChart>
      <c:catAx>
        <c:axId val="61772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21248"/>
        <c:crosses val="autoZero"/>
        <c:auto val="1"/>
        <c:lblAlgn val="ctr"/>
        <c:lblOffset val="100"/>
        <c:noMultiLvlLbl val="0"/>
      </c:catAx>
      <c:valAx>
        <c:axId val="61772124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20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2015-2020'!$C$152</c:f>
              <c:strCache>
                <c:ptCount val="1"/>
                <c:pt idx="0">
                  <c:v>Papelaria e livrarias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2015-2020'!$D$152:$H$152</c:f>
              <c:numCache>
                <c:formatCode>0.00%</c:formatCode>
                <c:ptCount val="5"/>
                <c:pt idx="0">
                  <c:v>1.9162252242036003E-2</c:v>
                </c:pt>
                <c:pt idx="1">
                  <c:v>-5.1868111917077412E-3</c:v>
                </c:pt>
                <c:pt idx="2">
                  <c:v>-7.7624654853936007E-2</c:v>
                </c:pt>
                <c:pt idx="3">
                  <c:v>3.5345910900287068E-2</c:v>
                </c:pt>
                <c:pt idx="4">
                  <c:v>1.0160745772962354E-2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0E0-402D-905C-5337FD1F6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22336"/>
        <c:axId val="617725056"/>
      </c:lineChart>
      <c:catAx>
        <c:axId val="61772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725056"/>
        <c:crosses val="autoZero"/>
        <c:auto val="1"/>
        <c:lblAlgn val="ctr"/>
        <c:lblOffset val="100"/>
        <c:noMultiLvlLbl val="0"/>
      </c:catAx>
      <c:valAx>
        <c:axId val="61772505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22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2015-2020'!$C$153</c:f>
              <c:strCache>
                <c:ptCount val="1"/>
                <c:pt idx="0">
                  <c:v>Supermercados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2015-2020'!$D$153:$H$153</c:f>
              <c:numCache>
                <c:formatCode>0.00%</c:formatCode>
                <c:ptCount val="5"/>
                <c:pt idx="0">
                  <c:v>3.0493832564112554E-2</c:v>
                </c:pt>
                <c:pt idx="1">
                  <c:v>1.7032804571369907E-3</c:v>
                </c:pt>
                <c:pt idx="2">
                  <c:v>6.2682544729117162E-2</c:v>
                </c:pt>
                <c:pt idx="3">
                  <c:v>1.9886572535338541E-3</c:v>
                </c:pt>
                <c:pt idx="4">
                  <c:v>2.0967318028971626E-2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1DC-4E96-A830-0D167C75A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7725600"/>
        <c:axId val="605079568"/>
      </c:lineChart>
      <c:catAx>
        <c:axId val="61772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05079568"/>
        <c:crosses val="autoZero"/>
        <c:auto val="1"/>
        <c:lblAlgn val="ctr"/>
        <c:lblOffset val="100"/>
        <c:noMultiLvlLbl val="0"/>
      </c:catAx>
      <c:valAx>
        <c:axId val="60507956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1772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2015-2020'!$C$154</c:f>
              <c:strCache>
                <c:ptCount val="1"/>
                <c:pt idx="0">
                  <c:v>Informática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2015-2020'!$D$154:$H$154</c:f>
              <c:numCache>
                <c:formatCode>General</c:formatCode>
                <c:ptCount val="5"/>
                <c:pt idx="2" formatCode="0.00%">
                  <c:v>-8.297112136945764E-2</c:v>
                </c:pt>
                <c:pt idx="3" formatCode="0.00%">
                  <c:v>-1.7062523946838114E-2</c:v>
                </c:pt>
                <c:pt idx="4" formatCode="0.00%">
                  <c:v>6.0720137237165296E-3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C00-4427-8B8A-39C5D0999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5074672"/>
        <c:axId val="605077392"/>
      </c:lineChart>
      <c:catAx>
        <c:axId val="60507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05077392"/>
        <c:crosses val="autoZero"/>
        <c:auto val="1"/>
        <c:lblAlgn val="ctr"/>
        <c:lblOffset val="100"/>
        <c:noMultiLvlLbl val="0"/>
      </c:catAx>
      <c:valAx>
        <c:axId val="605077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507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'Gráfico Setor 2015-2020'!$C$155</c:f>
              <c:strCache>
                <c:ptCount val="1"/>
                <c:pt idx="0">
                  <c:v>Artigos Diversos</c:v>
                </c:pt>
              </c:strCache>
            </c:strRef>
          </c:tx>
          <c:spPr>
            <a:ln w="28575" cap="rnd">
              <a:solidFill>
                <a:srgbClr val="F7964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79646"/>
              </a:solidFill>
              <a:ln w="9525">
                <a:solidFill>
                  <a:srgbClr val="F7964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5128600823045261E-2"/>
                  <c:y val="6.4675925925925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5329218106995879E-2"/>
                  <c:y val="7.6435185185185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8395061728395124E-2"/>
                  <c:y val="7.0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8796296296296298E-2"/>
                  <c:y val="-7.6435185185185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9398148148148149E-2"/>
                  <c:y val="-8.819444444444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Setor 2015-2020'!$D$146:$H$146</c:f>
              <c:strCache>
                <c:ptCount val="5"/>
                <c:pt idx="0">
                  <c:v>Mar/18 - Fev/19</c:v>
                </c:pt>
                <c:pt idx="1">
                  <c:v>Mar/19 - Fev/20</c:v>
                </c:pt>
                <c:pt idx="2">
                  <c:v>Mar/20 - Fev/21</c:v>
                </c:pt>
                <c:pt idx="3">
                  <c:v>Mar/21 - Fev/22</c:v>
                </c:pt>
                <c:pt idx="4">
                  <c:v>Mar/22 - Fev/23</c:v>
                </c:pt>
              </c:strCache>
            </c:strRef>
          </c:cat>
          <c:val>
            <c:numRef>
              <c:f>'Gráfico Setor 2015-2020'!$D$155:$H$155</c:f>
              <c:numCache>
                <c:formatCode>0.00%</c:formatCode>
                <c:ptCount val="5"/>
                <c:pt idx="0">
                  <c:v>2.5022969008025853E-2</c:v>
                </c:pt>
                <c:pt idx="1">
                  <c:v>2.3676114996955856E-2</c:v>
                </c:pt>
                <c:pt idx="2">
                  <c:v>-4.4098115385791947E-2</c:v>
                </c:pt>
                <c:pt idx="3">
                  <c:v>1.5975728164745906E-2</c:v>
                </c:pt>
                <c:pt idx="4">
                  <c:v>8.2817476720452813E-3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D3E-4D90-A7DB-58BF45A05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5080112"/>
        <c:axId val="605070864"/>
      </c:lineChart>
      <c:catAx>
        <c:axId val="60508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05070864"/>
        <c:crosses val="autoZero"/>
        <c:auto val="1"/>
        <c:lblAlgn val="ctr"/>
        <c:lblOffset val="100"/>
        <c:noMultiLvlLbl val="0"/>
      </c:catAx>
      <c:valAx>
        <c:axId val="60507086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60508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C44D8-C904-4392-8124-2F537D9B8576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2DA07-2D19-449A-BB9B-2B9AC47054B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6530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59E04-FDF3-4FB5-A80A-86EC0963D3DD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744538"/>
            <a:ext cx="58610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69E6A-0FCF-4404-AF6E-68D25D79F05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70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9443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38885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08328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77770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47213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16656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86098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55541" algn="l" defTabSz="113888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69E6A-0FCF-4404-AF6E-68D25D79F05F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1670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69E6A-0FCF-4404-AF6E-68D25D79F05F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8259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69E6A-0FCF-4404-AF6E-68D25D79F05F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721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jpg"/><Relationship Id="rId16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microsoft.com/office/2007/relationships/hdphoto" Target="../media/hdphoto1.wdp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34131"/>
            <a:ext cx="12187238" cy="780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6272557A-C04B-4F37-AD9B-00BFBEE917B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73" r="71048" b="21979"/>
          <a:stretch/>
        </p:blipFill>
        <p:spPr bwMode="auto">
          <a:xfrm>
            <a:off x="0" y="4662413"/>
            <a:ext cx="307087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124" y="4158557"/>
            <a:ext cx="471812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9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1" y="125910"/>
            <a:ext cx="5334000" cy="2592288"/>
          </a:xfrm>
          <a:prstGeom prst="rect">
            <a:avLst/>
          </a:prstGeom>
        </p:spPr>
      </p:pic>
      <p:sp>
        <p:nvSpPr>
          <p:cNvPr id="8" name="CaixaDeTexto 7"/>
          <p:cNvSpPr txBox="1"/>
          <p:nvPr userDrawn="1"/>
        </p:nvSpPr>
        <p:spPr>
          <a:xfrm>
            <a:off x="335192" y="2934221"/>
            <a:ext cx="11520654" cy="381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112F8D"/>
                </a:solidFill>
                <a:latin typeface="Century Gothic" panose="020B0502020202020204" pitchFamily="34" charset="0"/>
              </a:rPr>
              <a:t>Setores pesquisados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11"/>
          <p:cNvSpPr/>
          <p:nvPr/>
        </p:nvSpPr>
        <p:spPr>
          <a:xfrm rot="2700000">
            <a:off x="1662144" y="5513921"/>
            <a:ext cx="742757" cy="742757"/>
          </a:xfrm>
          <a:prstGeom prst="roundRect">
            <a:avLst/>
          </a:prstGeom>
          <a:solidFill>
            <a:srgbClr val="FF5050"/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 rot="2700000">
            <a:off x="2905918" y="4899125"/>
            <a:ext cx="742757" cy="742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3"/>
          <p:cNvSpPr/>
          <p:nvPr/>
        </p:nvSpPr>
        <p:spPr>
          <a:xfrm rot="2700000">
            <a:off x="4149693" y="5513921"/>
            <a:ext cx="742757" cy="742757"/>
          </a:xfrm>
          <a:prstGeom prst="roundRect">
            <a:avLst/>
          </a:prstGeom>
          <a:solidFill>
            <a:srgbClr val="F88E36"/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4"/>
          <p:cNvSpPr/>
          <p:nvPr/>
        </p:nvSpPr>
        <p:spPr>
          <a:xfrm rot="2700000">
            <a:off x="5414121" y="4899125"/>
            <a:ext cx="742757" cy="74275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5"/>
          <p:cNvSpPr/>
          <p:nvPr/>
        </p:nvSpPr>
        <p:spPr>
          <a:xfrm rot="2700000">
            <a:off x="418369" y="4899125"/>
            <a:ext cx="742757" cy="742757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6"/>
          <p:cNvSpPr/>
          <p:nvPr/>
        </p:nvSpPr>
        <p:spPr>
          <a:xfrm rot="2700000">
            <a:off x="6768165" y="5513921"/>
            <a:ext cx="742757" cy="74275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6"/>
          <p:cNvSpPr/>
          <p:nvPr/>
        </p:nvSpPr>
        <p:spPr>
          <a:xfrm rot="3564405">
            <a:off x="473544" y="5206524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7"/>
          <p:cNvSpPr/>
          <p:nvPr/>
        </p:nvSpPr>
        <p:spPr>
          <a:xfrm rot="1809825">
            <a:off x="1709983" y="5166238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9"/>
          <p:cNvSpPr/>
          <p:nvPr/>
        </p:nvSpPr>
        <p:spPr>
          <a:xfrm rot="3564405">
            <a:off x="2975784" y="5189418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20"/>
          <p:cNvSpPr/>
          <p:nvPr/>
        </p:nvSpPr>
        <p:spPr>
          <a:xfrm rot="1809825">
            <a:off x="4212223" y="5149133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21"/>
          <p:cNvSpPr/>
          <p:nvPr/>
        </p:nvSpPr>
        <p:spPr>
          <a:xfrm rot="3564405">
            <a:off x="5444762" y="5193744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2"/>
          <p:cNvSpPr/>
          <p:nvPr/>
        </p:nvSpPr>
        <p:spPr>
          <a:xfrm rot="1809825">
            <a:off x="6791471" y="5153459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67"/>
          <p:cNvGrpSpPr/>
          <p:nvPr/>
        </p:nvGrpSpPr>
        <p:grpSpPr>
          <a:xfrm>
            <a:off x="1907448" y="5394375"/>
            <a:ext cx="319487" cy="303939"/>
            <a:chOff x="-1252538" y="1989138"/>
            <a:chExt cx="2381251" cy="2265362"/>
          </a:xfrm>
          <a:solidFill>
            <a:schemeClr val="bg2"/>
          </a:solidFill>
        </p:grpSpPr>
        <p:sp>
          <p:nvSpPr>
            <p:cNvPr id="143" name="Freeform 11"/>
            <p:cNvSpPr>
              <a:spLocks noEditPoints="1"/>
            </p:cNvSpPr>
            <p:nvPr/>
          </p:nvSpPr>
          <p:spPr bwMode="auto">
            <a:xfrm>
              <a:off x="-1252538" y="1989138"/>
              <a:ext cx="2381251" cy="600075"/>
            </a:xfrm>
            <a:custGeom>
              <a:avLst/>
              <a:gdLst>
                <a:gd name="T0" fmla="*/ 1402 w 4499"/>
                <a:gd name="T1" fmla="*/ 292 h 1133"/>
                <a:gd name="T2" fmla="*/ 1318 w 4499"/>
                <a:gd name="T3" fmla="*/ 319 h 1133"/>
                <a:gd name="T4" fmla="*/ 1250 w 4499"/>
                <a:gd name="T5" fmla="*/ 370 h 1133"/>
                <a:gd name="T6" fmla="*/ 1199 w 4499"/>
                <a:gd name="T7" fmla="*/ 439 h 1133"/>
                <a:gd name="T8" fmla="*/ 1172 w 4499"/>
                <a:gd name="T9" fmla="*/ 521 h 1133"/>
                <a:gd name="T10" fmla="*/ 1172 w 4499"/>
                <a:gd name="T11" fmla="*/ 612 h 1133"/>
                <a:gd name="T12" fmla="*/ 1199 w 4499"/>
                <a:gd name="T13" fmla="*/ 694 h 1133"/>
                <a:gd name="T14" fmla="*/ 1250 w 4499"/>
                <a:gd name="T15" fmla="*/ 763 h 1133"/>
                <a:gd name="T16" fmla="*/ 1318 w 4499"/>
                <a:gd name="T17" fmla="*/ 814 h 1133"/>
                <a:gd name="T18" fmla="*/ 1402 w 4499"/>
                <a:gd name="T19" fmla="*/ 841 h 1133"/>
                <a:gd name="T20" fmla="*/ 1492 w 4499"/>
                <a:gd name="T21" fmla="*/ 841 h 1133"/>
                <a:gd name="T22" fmla="*/ 1574 w 4499"/>
                <a:gd name="T23" fmla="*/ 814 h 1133"/>
                <a:gd name="T24" fmla="*/ 1644 w 4499"/>
                <a:gd name="T25" fmla="*/ 763 h 1133"/>
                <a:gd name="T26" fmla="*/ 1695 w 4499"/>
                <a:gd name="T27" fmla="*/ 694 h 1133"/>
                <a:gd name="T28" fmla="*/ 1722 w 4499"/>
                <a:gd name="T29" fmla="*/ 612 h 1133"/>
                <a:gd name="T30" fmla="*/ 1722 w 4499"/>
                <a:gd name="T31" fmla="*/ 521 h 1133"/>
                <a:gd name="T32" fmla="*/ 1695 w 4499"/>
                <a:gd name="T33" fmla="*/ 439 h 1133"/>
                <a:gd name="T34" fmla="*/ 1644 w 4499"/>
                <a:gd name="T35" fmla="*/ 370 h 1133"/>
                <a:gd name="T36" fmla="*/ 1574 w 4499"/>
                <a:gd name="T37" fmla="*/ 319 h 1133"/>
                <a:gd name="T38" fmla="*/ 1492 w 4499"/>
                <a:gd name="T39" fmla="*/ 292 h 1133"/>
                <a:gd name="T40" fmla="*/ 1447 w 4499"/>
                <a:gd name="T41" fmla="*/ 0 h 1133"/>
                <a:gd name="T42" fmla="*/ 1511 w 4499"/>
                <a:gd name="T43" fmla="*/ 3 h 1133"/>
                <a:gd name="T44" fmla="*/ 1635 w 4499"/>
                <a:gd name="T45" fmla="*/ 32 h 1133"/>
                <a:gd name="T46" fmla="*/ 1746 w 4499"/>
                <a:gd name="T47" fmla="*/ 85 h 1133"/>
                <a:gd name="T48" fmla="*/ 1841 w 4499"/>
                <a:gd name="T49" fmla="*/ 160 h 1133"/>
                <a:gd name="T50" fmla="*/ 1919 w 4499"/>
                <a:gd name="T51" fmla="*/ 255 h 1133"/>
                <a:gd name="T52" fmla="*/ 1977 w 4499"/>
                <a:gd name="T53" fmla="*/ 363 h 1133"/>
                <a:gd name="T54" fmla="*/ 4355 w 4499"/>
                <a:gd name="T55" fmla="*/ 423 h 1133"/>
                <a:gd name="T56" fmla="*/ 4418 w 4499"/>
                <a:gd name="T57" fmla="*/ 437 h 1133"/>
                <a:gd name="T58" fmla="*/ 4467 w 4499"/>
                <a:gd name="T59" fmla="*/ 476 h 1133"/>
                <a:gd name="T60" fmla="*/ 4495 w 4499"/>
                <a:gd name="T61" fmla="*/ 534 h 1133"/>
                <a:gd name="T62" fmla="*/ 4495 w 4499"/>
                <a:gd name="T63" fmla="*/ 599 h 1133"/>
                <a:gd name="T64" fmla="*/ 4467 w 4499"/>
                <a:gd name="T65" fmla="*/ 657 h 1133"/>
                <a:gd name="T66" fmla="*/ 4418 w 4499"/>
                <a:gd name="T67" fmla="*/ 696 h 1133"/>
                <a:gd name="T68" fmla="*/ 4355 w 4499"/>
                <a:gd name="T69" fmla="*/ 710 h 1133"/>
                <a:gd name="T70" fmla="*/ 1977 w 4499"/>
                <a:gd name="T71" fmla="*/ 770 h 1133"/>
                <a:gd name="T72" fmla="*/ 1919 w 4499"/>
                <a:gd name="T73" fmla="*/ 880 h 1133"/>
                <a:gd name="T74" fmla="*/ 1841 w 4499"/>
                <a:gd name="T75" fmla="*/ 973 h 1133"/>
                <a:gd name="T76" fmla="*/ 1746 w 4499"/>
                <a:gd name="T77" fmla="*/ 1048 h 1133"/>
                <a:gd name="T78" fmla="*/ 1635 w 4499"/>
                <a:gd name="T79" fmla="*/ 1101 h 1133"/>
                <a:gd name="T80" fmla="*/ 1511 w 4499"/>
                <a:gd name="T81" fmla="*/ 1130 h 1133"/>
                <a:gd name="T82" fmla="*/ 1383 w 4499"/>
                <a:gd name="T83" fmla="*/ 1130 h 1133"/>
                <a:gd name="T84" fmla="*/ 1260 w 4499"/>
                <a:gd name="T85" fmla="*/ 1101 h 1133"/>
                <a:gd name="T86" fmla="*/ 1149 w 4499"/>
                <a:gd name="T87" fmla="*/ 1048 h 1133"/>
                <a:gd name="T88" fmla="*/ 1053 w 4499"/>
                <a:gd name="T89" fmla="*/ 973 h 1133"/>
                <a:gd name="T90" fmla="*/ 975 w 4499"/>
                <a:gd name="T91" fmla="*/ 880 h 1133"/>
                <a:gd name="T92" fmla="*/ 917 w 4499"/>
                <a:gd name="T93" fmla="*/ 770 h 1133"/>
                <a:gd name="T94" fmla="*/ 144 w 4499"/>
                <a:gd name="T95" fmla="*/ 710 h 1133"/>
                <a:gd name="T96" fmla="*/ 81 w 4499"/>
                <a:gd name="T97" fmla="*/ 696 h 1133"/>
                <a:gd name="T98" fmla="*/ 31 w 4499"/>
                <a:gd name="T99" fmla="*/ 657 h 1133"/>
                <a:gd name="T100" fmla="*/ 4 w 4499"/>
                <a:gd name="T101" fmla="*/ 599 h 1133"/>
                <a:gd name="T102" fmla="*/ 4 w 4499"/>
                <a:gd name="T103" fmla="*/ 534 h 1133"/>
                <a:gd name="T104" fmla="*/ 31 w 4499"/>
                <a:gd name="T105" fmla="*/ 476 h 1133"/>
                <a:gd name="T106" fmla="*/ 81 w 4499"/>
                <a:gd name="T107" fmla="*/ 437 h 1133"/>
                <a:gd name="T108" fmla="*/ 144 w 4499"/>
                <a:gd name="T109" fmla="*/ 423 h 1133"/>
                <a:gd name="T110" fmla="*/ 917 w 4499"/>
                <a:gd name="T111" fmla="*/ 363 h 1133"/>
                <a:gd name="T112" fmla="*/ 975 w 4499"/>
                <a:gd name="T113" fmla="*/ 255 h 1133"/>
                <a:gd name="T114" fmla="*/ 1051 w 4499"/>
                <a:gd name="T115" fmla="*/ 160 h 1133"/>
                <a:gd name="T116" fmla="*/ 1149 w 4499"/>
                <a:gd name="T117" fmla="*/ 85 h 1133"/>
                <a:gd name="T118" fmla="*/ 1260 w 4499"/>
                <a:gd name="T119" fmla="*/ 32 h 1133"/>
                <a:gd name="T120" fmla="*/ 1383 w 4499"/>
                <a:gd name="T121" fmla="*/ 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99" h="1133">
                  <a:moveTo>
                    <a:pt x="1447" y="288"/>
                  </a:moveTo>
                  <a:lnTo>
                    <a:pt x="1402" y="292"/>
                  </a:lnTo>
                  <a:lnTo>
                    <a:pt x="1360" y="303"/>
                  </a:lnTo>
                  <a:lnTo>
                    <a:pt x="1318" y="319"/>
                  </a:lnTo>
                  <a:lnTo>
                    <a:pt x="1283" y="342"/>
                  </a:lnTo>
                  <a:lnTo>
                    <a:pt x="1250" y="370"/>
                  </a:lnTo>
                  <a:lnTo>
                    <a:pt x="1223" y="402"/>
                  </a:lnTo>
                  <a:lnTo>
                    <a:pt x="1199" y="439"/>
                  </a:lnTo>
                  <a:lnTo>
                    <a:pt x="1183" y="479"/>
                  </a:lnTo>
                  <a:lnTo>
                    <a:pt x="1172" y="521"/>
                  </a:lnTo>
                  <a:lnTo>
                    <a:pt x="1168" y="567"/>
                  </a:lnTo>
                  <a:lnTo>
                    <a:pt x="1172" y="612"/>
                  </a:lnTo>
                  <a:lnTo>
                    <a:pt x="1183" y="654"/>
                  </a:lnTo>
                  <a:lnTo>
                    <a:pt x="1199" y="694"/>
                  </a:lnTo>
                  <a:lnTo>
                    <a:pt x="1223" y="731"/>
                  </a:lnTo>
                  <a:lnTo>
                    <a:pt x="1250" y="763"/>
                  </a:lnTo>
                  <a:lnTo>
                    <a:pt x="1283" y="791"/>
                  </a:lnTo>
                  <a:lnTo>
                    <a:pt x="1318" y="814"/>
                  </a:lnTo>
                  <a:lnTo>
                    <a:pt x="1360" y="830"/>
                  </a:lnTo>
                  <a:lnTo>
                    <a:pt x="1402" y="841"/>
                  </a:lnTo>
                  <a:lnTo>
                    <a:pt x="1447" y="846"/>
                  </a:lnTo>
                  <a:lnTo>
                    <a:pt x="1492" y="841"/>
                  </a:lnTo>
                  <a:lnTo>
                    <a:pt x="1535" y="830"/>
                  </a:lnTo>
                  <a:lnTo>
                    <a:pt x="1574" y="814"/>
                  </a:lnTo>
                  <a:lnTo>
                    <a:pt x="1611" y="791"/>
                  </a:lnTo>
                  <a:lnTo>
                    <a:pt x="1644" y="763"/>
                  </a:lnTo>
                  <a:lnTo>
                    <a:pt x="1672" y="731"/>
                  </a:lnTo>
                  <a:lnTo>
                    <a:pt x="1695" y="694"/>
                  </a:lnTo>
                  <a:lnTo>
                    <a:pt x="1711" y="654"/>
                  </a:lnTo>
                  <a:lnTo>
                    <a:pt x="1722" y="612"/>
                  </a:lnTo>
                  <a:lnTo>
                    <a:pt x="1726" y="567"/>
                  </a:lnTo>
                  <a:lnTo>
                    <a:pt x="1722" y="521"/>
                  </a:lnTo>
                  <a:lnTo>
                    <a:pt x="1711" y="479"/>
                  </a:lnTo>
                  <a:lnTo>
                    <a:pt x="1695" y="439"/>
                  </a:lnTo>
                  <a:lnTo>
                    <a:pt x="1672" y="402"/>
                  </a:lnTo>
                  <a:lnTo>
                    <a:pt x="1644" y="370"/>
                  </a:lnTo>
                  <a:lnTo>
                    <a:pt x="1611" y="342"/>
                  </a:lnTo>
                  <a:lnTo>
                    <a:pt x="1574" y="319"/>
                  </a:lnTo>
                  <a:lnTo>
                    <a:pt x="1535" y="303"/>
                  </a:lnTo>
                  <a:lnTo>
                    <a:pt x="1492" y="292"/>
                  </a:lnTo>
                  <a:lnTo>
                    <a:pt x="1447" y="288"/>
                  </a:lnTo>
                  <a:close/>
                  <a:moveTo>
                    <a:pt x="1447" y="0"/>
                  </a:moveTo>
                  <a:lnTo>
                    <a:pt x="1447" y="0"/>
                  </a:lnTo>
                  <a:lnTo>
                    <a:pt x="1511" y="3"/>
                  </a:lnTo>
                  <a:lnTo>
                    <a:pt x="1574" y="14"/>
                  </a:lnTo>
                  <a:lnTo>
                    <a:pt x="1635" y="32"/>
                  </a:lnTo>
                  <a:lnTo>
                    <a:pt x="1692" y="55"/>
                  </a:lnTo>
                  <a:lnTo>
                    <a:pt x="1746" y="85"/>
                  </a:lnTo>
                  <a:lnTo>
                    <a:pt x="1796" y="121"/>
                  </a:lnTo>
                  <a:lnTo>
                    <a:pt x="1841" y="160"/>
                  </a:lnTo>
                  <a:lnTo>
                    <a:pt x="1884" y="206"/>
                  </a:lnTo>
                  <a:lnTo>
                    <a:pt x="1919" y="255"/>
                  </a:lnTo>
                  <a:lnTo>
                    <a:pt x="1951" y="307"/>
                  </a:lnTo>
                  <a:lnTo>
                    <a:pt x="1977" y="363"/>
                  </a:lnTo>
                  <a:lnTo>
                    <a:pt x="1996" y="423"/>
                  </a:lnTo>
                  <a:lnTo>
                    <a:pt x="4355" y="423"/>
                  </a:lnTo>
                  <a:lnTo>
                    <a:pt x="4388" y="426"/>
                  </a:lnTo>
                  <a:lnTo>
                    <a:pt x="4418" y="437"/>
                  </a:lnTo>
                  <a:lnTo>
                    <a:pt x="4444" y="454"/>
                  </a:lnTo>
                  <a:lnTo>
                    <a:pt x="4467" y="476"/>
                  </a:lnTo>
                  <a:lnTo>
                    <a:pt x="4484" y="504"/>
                  </a:lnTo>
                  <a:lnTo>
                    <a:pt x="4495" y="534"/>
                  </a:lnTo>
                  <a:lnTo>
                    <a:pt x="4499" y="567"/>
                  </a:lnTo>
                  <a:lnTo>
                    <a:pt x="4495" y="599"/>
                  </a:lnTo>
                  <a:lnTo>
                    <a:pt x="4484" y="629"/>
                  </a:lnTo>
                  <a:lnTo>
                    <a:pt x="4467" y="657"/>
                  </a:lnTo>
                  <a:lnTo>
                    <a:pt x="4444" y="679"/>
                  </a:lnTo>
                  <a:lnTo>
                    <a:pt x="4418" y="696"/>
                  </a:lnTo>
                  <a:lnTo>
                    <a:pt x="4388" y="707"/>
                  </a:lnTo>
                  <a:lnTo>
                    <a:pt x="4355" y="710"/>
                  </a:lnTo>
                  <a:lnTo>
                    <a:pt x="1996" y="710"/>
                  </a:lnTo>
                  <a:lnTo>
                    <a:pt x="1977" y="770"/>
                  </a:lnTo>
                  <a:lnTo>
                    <a:pt x="1951" y="826"/>
                  </a:lnTo>
                  <a:lnTo>
                    <a:pt x="1919" y="880"/>
                  </a:lnTo>
                  <a:lnTo>
                    <a:pt x="1884" y="928"/>
                  </a:lnTo>
                  <a:lnTo>
                    <a:pt x="1841" y="973"/>
                  </a:lnTo>
                  <a:lnTo>
                    <a:pt x="1796" y="1012"/>
                  </a:lnTo>
                  <a:lnTo>
                    <a:pt x="1746" y="1048"/>
                  </a:lnTo>
                  <a:lnTo>
                    <a:pt x="1692" y="1078"/>
                  </a:lnTo>
                  <a:lnTo>
                    <a:pt x="1635" y="1101"/>
                  </a:lnTo>
                  <a:lnTo>
                    <a:pt x="1574" y="1119"/>
                  </a:lnTo>
                  <a:lnTo>
                    <a:pt x="1511" y="1130"/>
                  </a:lnTo>
                  <a:lnTo>
                    <a:pt x="1447" y="1133"/>
                  </a:lnTo>
                  <a:lnTo>
                    <a:pt x="1383" y="1130"/>
                  </a:lnTo>
                  <a:lnTo>
                    <a:pt x="1320" y="1119"/>
                  </a:lnTo>
                  <a:lnTo>
                    <a:pt x="1260" y="1101"/>
                  </a:lnTo>
                  <a:lnTo>
                    <a:pt x="1202" y="1078"/>
                  </a:lnTo>
                  <a:lnTo>
                    <a:pt x="1149" y="1048"/>
                  </a:lnTo>
                  <a:lnTo>
                    <a:pt x="1098" y="1012"/>
                  </a:lnTo>
                  <a:lnTo>
                    <a:pt x="1053" y="973"/>
                  </a:lnTo>
                  <a:lnTo>
                    <a:pt x="1010" y="928"/>
                  </a:lnTo>
                  <a:lnTo>
                    <a:pt x="975" y="880"/>
                  </a:lnTo>
                  <a:lnTo>
                    <a:pt x="943" y="826"/>
                  </a:lnTo>
                  <a:lnTo>
                    <a:pt x="917" y="770"/>
                  </a:lnTo>
                  <a:lnTo>
                    <a:pt x="898" y="710"/>
                  </a:lnTo>
                  <a:lnTo>
                    <a:pt x="144" y="710"/>
                  </a:lnTo>
                  <a:lnTo>
                    <a:pt x="111" y="707"/>
                  </a:lnTo>
                  <a:lnTo>
                    <a:pt x="81" y="696"/>
                  </a:lnTo>
                  <a:lnTo>
                    <a:pt x="53" y="679"/>
                  </a:lnTo>
                  <a:lnTo>
                    <a:pt x="31" y="657"/>
                  </a:lnTo>
                  <a:lnTo>
                    <a:pt x="15" y="629"/>
                  </a:lnTo>
                  <a:lnTo>
                    <a:pt x="4" y="599"/>
                  </a:lnTo>
                  <a:lnTo>
                    <a:pt x="0" y="567"/>
                  </a:lnTo>
                  <a:lnTo>
                    <a:pt x="4" y="534"/>
                  </a:lnTo>
                  <a:lnTo>
                    <a:pt x="15" y="504"/>
                  </a:lnTo>
                  <a:lnTo>
                    <a:pt x="31" y="476"/>
                  </a:lnTo>
                  <a:lnTo>
                    <a:pt x="53" y="454"/>
                  </a:lnTo>
                  <a:lnTo>
                    <a:pt x="81" y="437"/>
                  </a:lnTo>
                  <a:lnTo>
                    <a:pt x="111" y="426"/>
                  </a:lnTo>
                  <a:lnTo>
                    <a:pt x="144" y="423"/>
                  </a:lnTo>
                  <a:lnTo>
                    <a:pt x="898" y="423"/>
                  </a:lnTo>
                  <a:lnTo>
                    <a:pt x="917" y="363"/>
                  </a:lnTo>
                  <a:lnTo>
                    <a:pt x="943" y="307"/>
                  </a:lnTo>
                  <a:lnTo>
                    <a:pt x="975" y="255"/>
                  </a:lnTo>
                  <a:lnTo>
                    <a:pt x="1010" y="206"/>
                  </a:lnTo>
                  <a:lnTo>
                    <a:pt x="1051" y="160"/>
                  </a:lnTo>
                  <a:lnTo>
                    <a:pt x="1098" y="121"/>
                  </a:lnTo>
                  <a:lnTo>
                    <a:pt x="1149" y="85"/>
                  </a:lnTo>
                  <a:lnTo>
                    <a:pt x="1202" y="55"/>
                  </a:lnTo>
                  <a:lnTo>
                    <a:pt x="1260" y="32"/>
                  </a:lnTo>
                  <a:lnTo>
                    <a:pt x="1320" y="14"/>
                  </a:lnTo>
                  <a:lnTo>
                    <a:pt x="1383" y="3"/>
                  </a:lnTo>
                  <a:lnTo>
                    <a:pt x="14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12"/>
            <p:cNvSpPr>
              <a:spLocks noEditPoints="1"/>
            </p:cNvSpPr>
            <p:nvPr/>
          </p:nvSpPr>
          <p:spPr bwMode="auto">
            <a:xfrm>
              <a:off x="-1252538" y="2822575"/>
              <a:ext cx="2381251" cy="600075"/>
            </a:xfrm>
            <a:custGeom>
              <a:avLst/>
              <a:gdLst>
                <a:gd name="T0" fmla="*/ 2800 w 4499"/>
                <a:gd name="T1" fmla="*/ 293 h 1134"/>
                <a:gd name="T2" fmla="*/ 2718 w 4499"/>
                <a:gd name="T3" fmla="*/ 320 h 1134"/>
                <a:gd name="T4" fmla="*/ 2648 w 4499"/>
                <a:gd name="T5" fmla="*/ 371 h 1134"/>
                <a:gd name="T6" fmla="*/ 2597 w 4499"/>
                <a:gd name="T7" fmla="*/ 439 h 1134"/>
                <a:gd name="T8" fmla="*/ 2570 w 4499"/>
                <a:gd name="T9" fmla="*/ 522 h 1134"/>
                <a:gd name="T10" fmla="*/ 2570 w 4499"/>
                <a:gd name="T11" fmla="*/ 611 h 1134"/>
                <a:gd name="T12" fmla="*/ 2597 w 4499"/>
                <a:gd name="T13" fmla="*/ 695 h 1134"/>
                <a:gd name="T14" fmla="*/ 2648 w 4499"/>
                <a:gd name="T15" fmla="*/ 763 h 1134"/>
                <a:gd name="T16" fmla="*/ 2718 w 4499"/>
                <a:gd name="T17" fmla="*/ 814 h 1134"/>
                <a:gd name="T18" fmla="*/ 2800 w 4499"/>
                <a:gd name="T19" fmla="*/ 841 h 1134"/>
                <a:gd name="T20" fmla="*/ 2890 w 4499"/>
                <a:gd name="T21" fmla="*/ 841 h 1134"/>
                <a:gd name="T22" fmla="*/ 2974 w 4499"/>
                <a:gd name="T23" fmla="*/ 814 h 1134"/>
                <a:gd name="T24" fmla="*/ 3042 w 4499"/>
                <a:gd name="T25" fmla="*/ 763 h 1134"/>
                <a:gd name="T26" fmla="*/ 3093 w 4499"/>
                <a:gd name="T27" fmla="*/ 695 h 1134"/>
                <a:gd name="T28" fmla="*/ 3120 w 4499"/>
                <a:gd name="T29" fmla="*/ 611 h 1134"/>
                <a:gd name="T30" fmla="*/ 3120 w 4499"/>
                <a:gd name="T31" fmla="*/ 522 h 1134"/>
                <a:gd name="T32" fmla="*/ 3093 w 4499"/>
                <a:gd name="T33" fmla="*/ 439 h 1134"/>
                <a:gd name="T34" fmla="*/ 3042 w 4499"/>
                <a:gd name="T35" fmla="*/ 371 h 1134"/>
                <a:gd name="T36" fmla="*/ 2974 w 4499"/>
                <a:gd name="T37" fmla="*/ 320 h 1134"/>
                <a:gd name="T38" fmla="*/ 2890 w 4499"/>
                <a:gd name="T39" fmla="*/ 293 h 1134"/>
                <a:gd name="T40" fmla="*/ 2845 w 4499"/>
                <a:gd name="T41" fmla="*/ 0 h 1134"/>
                <a:gd name="T42" fmla="*/ 2972 w 4499"/>
                <a:gd name="T43" fmla="*/ 15 h 1134"/>
                <a:gd name="T44" fmla="*/ 3090 w 4499"/>
                <a:gd name="T45" fmla="*/ 56 h 1134"/>
                <a:gd name="T46" fmla="*/ 3194 w 4499"/>
                <a:gd name="T47" fmla="*/ 120 h 1134"/>
                <a:gd name="T48" fmla="*/ 3282 w 4499"/>
                <a:gd name="T49" fmla="*/ 205 h 1134"/>
                <a:gd name="T50" fmla="*/ 3349 w 4499"/>
                <a:gd name="T51" fmla="*/ 308 h 1134"/>
                <a:gd name="T52" fmla="*/ 3394 w 4499"/>
                <a:gd name="T53" fmla="*/ 423 h 1134"/>
                <a:gd name="T54" fmla="*/ 4388 w 4499"/>
                <a:gd name="T55" fmla="*/ 427 h 1134"/>
                <a:gd name="T56" fmla="*/ 4444 w 4499"/>
                <a:gd name="T57" fmla="*/ 454 h 1134"/>
                <a:gd name="T58" fmla="*/ 4484 w 4499"/>
                <a:gd name="T59" fmla="*/ 503 h 1134"/>
                <a:gd name="T60" fmla="*/ 4499 w 4499"/>
                <a:gd name="T61" fmla="*/ 568 h 1134"/>
                <a:gd name="T62" fmla="*/ 4484 w 4499"/>
                <a:gd name="T63" fmla="*/ 630 h 1134"/>
                <a:gd name="T64" fmla="*/ 4445 w 4499"/>
                <a:gd name="T65" fmla="*/ 680 h 1134"/>
                <a:gd name="T66" fmla="*/ 4388 w 4499"/>
                <a:gd name="T67" fmla="*/ 707 h 1134"/>
                <a:gd name="T68" fmla="*/ 3394 w 4499"/>
                <a:gd name="T69" fmla="*/ 711 h 1134"/>
                <a:gd name="T70" fmla="*/ 3349 w 4499"/>
                <a:gd name="T71" fmla="*/ 826 h 1134"/>
                <a:gd name="T72" fmla="*/ 3282 w 4499"/>
                <a:gd name="T73" fmla="*/ 929 h 1134"/>
                <a:gd name="T74" fmla="*/ 3194 w 4499"/>
                <a:gd name="T75" fmla="*/ 1013 h 1134"/>
                <a:gd name="T76" fmla="*/ 3090 w 4499"/>
                <a:gd name="T77" fmla="*/ 1078 h 1134"/>
                <a:gd name="T78" fmla="*/ 2972 w 4499"/>
                <a:gd name="T79" fmla="*/ 1119 h 1134"/>
                <a:gd name="T80" fmla="*/ 2845 w 4499"/>
                <a:gd name="T81" fmla="*/ 1134 h 1134"/>
                <a:gd name="T82" fmla="*/ 2718 w 4499"/>
                <a:gd name="T83" fmla="*/ 1119 h 1134"/>
                <a:gd name="T84" fmla="*/ 2600 w 4499"/>
                <a:gd name="T85" fmla="*/ 1078 h 1134"/>
                <a:gd name="T86" fmla="*/ 2496 w 4499"/>
                <a:gd name="T87" fmla="*/ 1013 h 1134"/>
                <a:gd name="T88" fmla="*/ 2408 w 4499"/>
                <a:gd name="T89" fmla="*/ 929 h 1134"/>
                <a:gd name="T90" fmla="*/ 2341 w 4499"/>
                <a:gd name="T91" fmla="*/ 826 h 1134"/>
                <a:gd name="T92" fmla="*/ 2296 w 4499"/>
                <a:gd name="T93" fmla="*/ 711 h 1134"/>
                <a:gd name="T94" fmla="*/ 111 w 4499"/>
                <a:gd name="T95" fmla="*/ 707 h 1134"/>
                <a:gd name="T96" fmla="*/ 53 w 4499"/>
                <a:gd name="T97" fmla="*/ 680 h 1134"/>
                <a:gd name="T98" fmla="*/ 15 w 4499"/>
                <a:gd name="T99" fmla="*/ 630 h 1134"/>
                <a:gd name="T100" fmla="*/ 0 w 4499"/>
                <a:gd name="T101" fmla="*/ 568 h 1134"/>
                <a:gd name="T102" fmla="*/ 15 w 4499"/>
                <a:gd name="T103" fmla="*/ 503 h 1134"/>
                <a:gd name="T104" fmla="*/ 53 w 4499"/>
                <a:gd name="T105" fmla="*/ 454 h 1134"/>
                <a:gd name="T106" fmla="*/ 111 w 4499"/>
                <a:gd name="T107" fmla="*/ 427 h 1134"/>
                <a:gd name="T108" fmla="*/ 2296 w 4499"/>
                <a:gd name="T109" fmla="*/ 423 h 1134"/>
                <a:gd name="T110" fmla="*/ 2341 w 4499"/>
                <a:gd name="T111" fmla="*/ 308 h 1134"/>
                <a:gd name="T112" fmla="*/ 2408 w 4499"/>
                <a:gd name="T113" fmla="*/ 205 h 1134"/>
                <a:gd name="T114" fmla="*/ 2496 w 4499"/>
                <a:gd name="T115" fmla="*/ 120 h 1134"/>
                <a:gd name="T116" fmla="*/ 2600 w 4499"/>
                <a:gd name="T117" fmla="*/ 56 h 1134"/>
                <a:gd name="T118" fmla="*/ 2718 w 4499"/>
                <a:gd name="T119" fmla="*/ 15 h 1134"/>
                <a:gd name="T120" fmla="*/ 2845 w 4499"/>
                <a:gd name="T121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99" h="1134">
                  <a:moveTo>
                    <a:pt x="2845" y="289"/>
                  </a:moveTo>
                  <a:lnTo>
                    <a:pt x="2800" y="293"/>
                  </a:lnTo>
                  <a:lnTo>
                    <a:pt x="2757" y="302"/>
                  </a:lnTo>
                  <a:lnTo>
                    <a:pt x="2718" y="320"/>
                  </a:lnTo>
                  <a:lnTo>
                    <a:pt x="2681" y="342"/>
                  </a:lnTo>
                  <a:lnTo>
                    <a:pt x="2648" y="371"/>
                  </a:lnTo>
                  <a:lnTo>
                    <a:pt x="2620" y="402"/>
                  </a:lnTo>
                  <a:lnTo>
                    <a:pt x="2597" y="439"/>
                  </a:lnTo>
                  <a:lnTo>
                    <a:pt x="2581" y="479"/>
                  </a:lnTo>
                  <a:lnTo>
                    <a:pt x="2570" y="522"/>
                  </a:lnTo>
                  <a:lnTo>
                    <a:pt x="2566" y="568"/>
                  </a:lnTo>
                  <a:lnTo>
                    <a:pt x="2570" y="611"/>
                  </a:lnTo>
                  <a:lnTo>
                    <a:pt x="2581" y="655"/>
                  </a:lnTo>
                  <a:lnTo>
                    <a:pt x="2597" y="695"/>
                  </a:lnTo>
                  <a:lnTo>
                    <a:pt x="2620" y="732"/>
                  </a:lnTo>
                  <a:lnTo>
                    <a:pt x="2648" y="763"/>
                  </a:lnTo>
                  <a:lnTo>
                    <a:pt x="2681" y="792"/>
                  </a:lnTo>
                  <a:lnTo>
                    <a:pt x="2718" y="814"/>
                  </a:lnTo>
                  <a:lnTo>
                    <a:pt x="2757" y="832"/>
                  </a:lnTo>
                  <a:lnTo>
                    <a:pt x="2800" y="841"/>
                  </a:lnTo>
                  <a:lnTo>
                    <a:pt x="2845" y="845"/>
                  </a:lnTo>
                  <a:lnTo>
                    <a:pt x="2890" y="841"/>
                  </a:lnTo>
                  <a:lnTo>
                    <a:pt x="2933" y="832"/>
                  </a:lnTo>
                  <a:lnTo>
                    <a:pt x="2974" y="814"/>
                  </a:lnTo>
                  <a:lnTo>
                    <a:pt x="3009" y="792"/>
                  </a:lnTo>
                  <a:lnTo>
                    <a:pt x="3042" y="763"/>
                  </a:lnTo>
                  <a:lnTo>
                    <a:pt x="3070" y="732"/>
                  </a:lnTo>
                  <a:lnTo>
                    <a:pt x="3093" y="695"/>
                  </a:lnTo>
                  <a:lnTo>
                    <a:pt x="3109" y="655"/>
                  </a:lnTo>
                  <a:lnTo>
                    <a:pt x="3120" y="611"/>
                  </a:lnTo>
                  <a:lnTo>
                    <a:pt x="3124" y="568"/>
                  </a:lnTo>
                  <a:lnTo>
                    <a:pt x="3120" y="522"/>
                  </a:lnTo>
                  <a:lnTo>
                    <a:pt x="3109" y="479"/>
                  </a:lnTo>
                  <a:lnTo>
                    <a:pt x="3093" y="439"/>
                  </a:lnTo>
                  <a:lnTo>
                    <a:pt x="3070" y="402"/>
                  </a:lnTo>
                  <a:lnTo>
                    <a:pt x="3042" y="371"/>
                  </a:lnTo>
                  <a:lnTo>
                    <a:pt x="3009" y="342"/>
                  </a:lnTo>
                  <a:lnTo>
                    <a:pt x="2974" y="320"/>
                  </a:lnTo>
                  <a:lnTo>
                    <a:pt x="2933" y="302"/>
                  </a:lnTo>
                  <a:lnTo>
                    <a:pt x="2890" y="293"/>
                  </a:lnTo>
                  <a:lnTo>
                    <a:pt x="2845" y="289"/>
                  </a:lnTo>
                  <a:close/>
                  <a:moveTo>
                    <a:pt x="2845" y="0"/>
                  </a:moveTo>
                  <a:lnTo>
                    <a:pt x="2909" y="4"/>
                  </a:lnTo>
                  <a:lnTo>
                    <a:pt x="2972" y="15"/>
                  </a:lnTo>
                  <a:lnTo>
                    <a:pt x="3033" y="33"/>
                  </a:lnTo>
                  <a:lnTo>
                    <a:pt x="3090" y="56"/>
                  </a:lnTo>
                  <a:lnTo>
                    <a:pt x="3143" y="85"/>
                  </a:lnTo>
                  <a:lnTo>
                    <a:pt x="3194" y="120"/>
                  </a:lnTo>
                  <a:lnTo>
                    <a:pt x="3239" y="160"/>
                  </a:lnTo>
                  <a:lnTo>
                    <a:pt x="3282" y="205"/>
                  </a:lnTo>
                  <a:lnTo>
                    <a:pt x="3317" y="254"/>
                  </a:lnTo>
                  <a:lnTo>
                    <a:pt x="3349" y="308"/>
                  </a:lnTo>
                  <a:lnTo>
                    <a:pt x="3375" y="364"/>
                  </a:lnTo>
                  <a:lnTo>
                    <a:pt x="3394" y="423"/>
                  </a:lnTo>
                  <a:lnTo>
                    <a:pt x="4355" y="423"/>
                  </a:lnTo>
                  <a:lnTo>
                    <a:pt x="4388" y="427"/>
                  </a:lnTo>
                  <a:lnTo>
                    <a:pt x="4418" y="438"/>
                  </a:lnTo>
                  <a:lnTo>
                    <a:pt x="4444" y="454"/>
                  </a:lnTo>
                  <a:lnTo>
                    <a:pt x="4467" y="477"/>
                  </a:lnTo>
                  <a:lnTo>
                    <a:pt x="4484" y="503"/>
                  </a:lnTo>
                  <a:lnTo>
                    <a:pt x="4495" y="533"/>
                  </a:lnTo>
                  <a:lnTo>
                    <a:pt x="4499" y="568"/>
                  </a:lnTo>
                  <a:lnTo>
                    <a:pt x="4495" y="600"/>
                  </a:lnTo>
                  <a:lnTo>
                    <a:pt x="4484" y="630"/>
                  </a:lnTo>
                  <a:lnTo>
                    <a:pt x="4467" y="656"/>
                  </a:lnTo>
                  <a:lnTo>
                    <a:pt x="4445" y="680"/>
                  </a:lnTo>
                  <a:lnTo>
                    <a:pt x="4418" y="696"/>
                  </a:lnTo>
                  <a:lnTo>
                    <a:pt x="4388" y="707"/>
                  </a:lnTo>
                  <a:lnTo>
                    <a:pt x="4355" y="711"/>
                  </a:lnTo>
                  <a:lnTo>
                    <a:pt x="3394" y="711"/>
                  </a:lnTo>
                  <a:lnTo>
                    <a:pt x="3375" y="770"/>
                  </a:lnTo>
                  <a:lnTo>
                    <a:pt x="3349" y="826"/>
                  </a:lnTo>
                  <a:lnTo>
                    <a:pt x="3317" y="879"/>
                  </a:lnTo>
                  <a:lnTo>
                    <a:pt x="3282" y="929"/>
                  </a:lnTo>
                  <a:lnTo>
                    <a:pt x="3239" y="974"/>
                  </a:lnTo>
                  <a:lnTo>
                    <a:pt x="3194" y="1013"/>
                  </a:lnTo>
                  <a:lnTo>
                    <a:pt x="3143" y="1048"/>
                  </a:lnTo>
                  <a:lnTo>
                    <a:pt x="3090" y="1078"/>
                  </a:lnTo>
                  <a:lnTo>
                    <a:pt x="3033" y="1101"/>
                  </a:lnTo>
                  <a:lnTo>
                    <a:pt x="2972" y="1119"/>
                  </a:lnTo>
                  <a:lnTo>
                    <a:pt x="2909" y="1130"/>
                  </a:lnTo>
                  <a:lnTo>
                    <a:pt x="2845" y="1134"/>
                  </a:lnTo>
                  <a:lnTo>
                    <a:pt x="2781" y="1130"/>
                  </a:lnTo>
                  <a:lnTo>
                    <a:pt x="2718" y="1119"/>
                  </a:lnTo>
                  <a:lnTo>
                    <a:pt x="2657" y="1101"/>
                  </a:lnTo>
                  <a:lnTo>
                    <a:pt x="2600" y="1078"/>
                  </a:lnTo>
                  <a:lnTo>
                    <a:pt x="2547" y="1048"/>
                  </a:lnTo>
                  <a:lnTo>
                    <a:pt x="2496" y="1013"/>
                  </a:lnTo>
                  <a:lnTo>
                    <a:pt x="2451" y="974"/>
                  </a:lnTo>
                  <a:lnTo>
                    <a:pt x="2408" y="929"/>
                  </a:lnTo>
                  <a:lnTo>
                    <a:pt x="2373" y="879"/>
                  </a:lnTo>
                  <a:lnTo>
                    <a:pt x="2341" y="826"/>
                  </a:lnTo>
                  <a:lnTo>
                    <a:pt x="2315" y="770"/>
                  </a:lnTo>
                  <a:lnTo>
                    <a:pt x="2296" y="711"/>
                  </a:lnTo>
                  <a:lnTo>
                    <a:pt x="144" y="711"/>
                  </a:lnTo>
                  <a:lnTo>
                    <a:pt x="111" y="707"/>
                  </a:lnTo>
                  <a:lnTo>
                    <a:pt x="81" y="696"/>
                  </a:lnTo>
                  <a:lnTo>
                    <a:pt x="53" y="680"/>
                  </a:lnTo>
                  <a:lnTo>
                    <a:pt x="31" y="656"/>
                  </a:lnTo>
                  <a:lnTo>
                    <a:pt x="15" y="630"/>
                  </a:lnTo>
                  <a:lnTo>
                    <a:pt x="4" y="600"/>
                  </a:lnTo>
                  <a:lnTo>
                    <a:pt x="0" y="568"/>
                  </a:lnTo>
                  <a:lnTo>
                    <a:pt x="4" y="533"/>
                  </a:lnTo>
                  <a:lnTo>
                    <a:pt x="15" y="503"/>
                  </a:lnTo>
                  <a:lnTo>
                    <a:pt x="31" y="477"/>
                  </a:lnTo>
                  <a:lnTo>
                    <a:pt x="53" y="454"/>
                  </a:lnTo>
                  <a:lnTo>
                    <a:pt x="81" y="438"/>
                  </a:lnTo>
                  <a:lnTo>
                    <a:pt x="111" y="427"/>
                  </a:lnTo>
                  <a:lnTo>
                    <a:pt x="144" y="423"/>
                  </a:lnTo>
                  <a:lnTo>
                    <a:pt x="2296" y="423"/>
                  </a:lnTo>
                  <a:lnTo>
                    <a:pt x="2315" y="364"/>
                  </a:lnTo>
                  <a:lnTo>
                    <a:pt x="2341" y="308"/>
                  </a:lnTo>
                  <a:lnTo>
                    <a:pt x="2373" y="254"/>
                  </a:lnTo>
                  <a:lnTo>
                    <a:pt x="2408" y="205"/>
                  </a:lnTo>
                  <a:lnTo>
                    <a:pt x="2451" y="160"/>
                  </a:lnTo>
                  <a:lnTo>
                    <a:pt x="2496" y="120"/>
                  </a:lnTo>
                  <a:lnTo>
                    <a:pt x="2547" y="85"/>
                  </a:lnTo>
                  <a:lnTo>
                    <a:pt x="2600" y="56"/>
                  </a:lnTo>
                  <a:lnTo>
                    <a:pt x="2657" y="33"/>
                  </a:lnTo>
                  <a:lnTo>
                    <a:pt x="2718" y="15"/>
                  </a:lnTo>
                  <a:lnTo>
                    <a:pt x="2781" y="4"/>
                  </a:lnTo>
                  <a:lnTo>
                    <a:pt x="28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13"/>
            <p:cNvSpPr>
              <a:spLocks noEditPoints="1"/>
            </p:cNvSpPr>
            <p:nvPr/>
          </p:nvSpPr>
          <p:spPr bwMode="auto">
            <a:xfrm>
              <a:off x="-1252538" y="3654425"/>
              <a:ext cx="2381251" cy="600075"/>
            </a:xfrm>
            <a:custGeom>
              <a:avLst/>
              <a:gdLst>
                <a:gd name="T0" fmla="*/ 1402 w 4499"/>
                <a:gd name="T1" fmla="*/ 291 h 1132"/>
                <a:gd name="T2" fmla="*/ 1318 w 4499"/>
                <a:gd name="T3" fmla="*/ 319 h 1132"/>
                <a:gd name="T4" fmla="*/ 1250 w 4499"/>
                <a:gd name="T5" fmla="*/ 369 h 1132"/>
                <a:gd name="T6" fmla="*/ 1199 w 4499"/>
                <a:gd name="T7" fmla="*/ 438 h 1132"/>
                <a:gd name="T8" fmla="*/ 1172 w 4499"/>
                <a:gd name="T9" fmla="*/ 521 h 1132"/>
                <a:gd name="T10" fmla="*/ 1172 w 4499"/>
                <a:gd name="T11" fmla="*/ 611 h 1132"/>
                <a:gd name="T12" fmla="*/ 1199 w 4499"/>
                <a:gd name="T13" fmla="*/ 693 h 1132"/>
                <a:gd name="T14" fmla="*/ 1250 w 4499"/>
                <a:gd name="T15" fmla="*/ 763 h 1132"/>
                <a:gd name="T16" fmla="*/ 1318 w 4499"/>
                <a:gd name="T17" fmla="*/ 814 h 1132"/>
                <a:gd name="T18" fmla="*/ 1402 w 4499"/>
                <a:gd name="T19" fmla="*/ 841 h 1132"/>
                <a:gd name="T20" fmla="*/ 1492 w 4499"/>
                <a:gd name="T21" fmla="*/ 841 h 1132"/>
                <a:gd name="T22" fmla="*/ 1574 w 4499"/>
                <a:gd name="T23" fmla="*/ 814 h 1132"/>
                <a:gd name="T24" fmla="*/ 1644 w 4499"/>
                <a:gd name="T25" fmla="*/ 763 h 1132"/>
                <a:gd name="T26" fmla="*/ 1695 w 4499"/>
                <a:gd name="T27" fmla="*/ 693 h 1132"/>
                <a:gd name="T28" fmla="*/ 1722 w 4499"/>
                <a:gd name="T29" fmla="*/ 611 h 1132"/>
                <a:gd name="T30" fmla="*/ 1722 w 4499"/>
                <a:gd name="T31" fmla="*/ 521 h 1132"/>
                <a:gd name="T32" fmla="*/ 1695 w 4499"/>
                <a:gd name="T33" fmla="*/ 438 h 1132"/>
                <a:gd name="T34" fmla="*/ 1644 w 4499"/>
                <a:gd name="T35" fmla="*/ 369 h 1132"/>
                <a:gd name="T36" fmla="*/ 1574 w 4499"/>
                <a:gd name="T37" fmla="*/ 319 h 1132"/>
                <a:gd name="T38" fmla="*/ 1492 w 4499"/>
                <a:gd name="T39" fmla="*/ 291 h 1132"/>
                <a:gd name="T40" fmla="*/ 1447 w 4499"/>
                <a:gd name="T41" fmla="*/ 0 h 1132"/>
                <a:gd name="T42" fmla="*/ 1574 w 4499"/>
                <a:gd name="T43" fmla="*/ 14 h 1132"/>
                <a:gd name="T44" fmla="*/ 1692 w 4499"/>
                <a:gd name="T45" fmla="*/ 55 h 1132"/>
                <a:gd name="T46" fmla="*/ 1796 w 4499"/>
                <a:gd name="T47" fmla="*/ 120 h 1132"/>
                <a:gd name="T48" fmla="*/ 1884 w 4499"/>
                <a:gd name="T49" fmla="*/ 205 h 1132"/>
                <a:gd name="T50" fmla="*/ 1951 w 4499"/>
                <a:gd name="T51" fmla="*/ 306 h 1132"/>
                <a:gd name="T52" fmla="*/ 1996 w 4499"/>
                <a:gd name="T53" fmla="*/ 423 h 1132"/>
                <a:gd name="T54" fmla="*/ 4388 w 4499"/>
                <a:gd name="T55" fmla="*/ 425 h 1132"/>
                <a:gd name="T56" fmla="*/ 4444 w 4499"/>
                <a:gd name="T57" fmla="*/ 454 h 1132"/>
                <a:gd name="T58" fmla="*/ 4484 w 4499"/>
                <a:gd name="T59" fmla="*/ 503 h 1132"/>
                <a:gd name="T60" fmla="*/ 4499 w 4499"/>
                <a:gd name="T61" fmla="*/ 566 h 1132"/>
                <a:gd name="T62" fmla="*/ 4484 w 4499"/>
                <a:gd name="T63" fmla="*/ 629 h 1132"/>
                <a:gd name="T64" fmla="*/ 4444 w 4499"/>
                <a:gd name="T65" fmla="*/ 678 h 1132"/>
                <a:gd name="T66" fmla="*/ 4388 w 4499"/>
                <a:gd name="T67" fmla="*/ 707 h 1132"/>
                <a:gd name="T68" fmla="*/ 1996 w 4499"/>
                <a:gd name="T69" fmla="*/ 710 h 1132"/>
                <a:gd name="T70" fmla="*/ 1951 w 4499"/>
                <a:gd name="T71" fmla="*/ 826 h 1132"/>
                <a:gd name="T72" fmla="*/ 1884 w 4499"/>
                <a:gd name="T73" fmla="*/ 927 h 1132"/>
                <a:gd name="T74" fmla="*/ 1796 w 4499"/>
                <a:gd name="T75" fmla="*/ 1012 h 1132"/>
                <a:gd name="T76" fmla="*/ 1692 w 4499"/>
                <a:gd name="T77" fmla="*/ 1078 h 1132"/>
                <a:gd name="T78" fmla="*/ 1574 w 4499"/>
                <a:gd name="T79" fmla="*/ 1119 h 1132"/>
                <a:gd name="T80" fmla="*/ 1447 w 4499"/>
                <a:gd name="T81" fmla="*/ 1132 h 1132"/>
                <a:gd name="T82" fmla="*/ 1320 w 4499"/>
                <a:gd name="T83" fmla="*/ 1119 h 1132"/>
                <a:gd name="T84" fmla="*/ 1202 w 4499"/>
                <a:gd name="T85" fmla="*/ 1078 h 1132"/>
                <a:gd name="T86" fmla="*/ 1098 w 4499"/>
                <a:gd name="T87" fmla="*/ 1012 h 1132"/>
                <a:gd name="T88" fmla="*/ 1010 w 4499"/>
                <a:gd name="T89" fmla="*/ 927 h 1132"/>
                <a:gd name="T90" fmla="*/ 943 w 4499"/>
                <a:gd name="T91" fmla="*/ 826 h 1132"/>
                <a:gd name="T92" fmla="*/ 898 w 4499"/>
                <a:gd name="T93" fmla="*/ 710 h 1132"/>
                <a:gd name="T94" fmla="*/ 111 w 4499"/>
                <a:gd name="T95" fmla="*/ 707 h 1132"/>
                <a:gd name="T96" fmla="*/ 53 w 4499"/>
                <a:gd name="T97" fmla="*/ 678 h 1132"/>
                <a:gd name="T98" fmla="*/ 15 w 4499"/>
                <a:gd name="T99" fmla="*/ 629 h 1132"/>
                <a:gd name="T100" fmla="*/ 0 w 4499"/>
                <a:gd name="T101" fmla="*/ 566 h 1132"/>
                <a:gd name="T102" fmla="*/ 15 w 4499"/>
                <a:gd name="T103" fmla="*/ 503 h 1132"/>
                <a:gd name="T104" fmla="*/ 53 w 4499"/>
                <a:gd name="T105" fmla="*/ 454 h 1132"/>
                <a:gd name="T106" fmla="*/ 111 w 4499"/>
                <a:gd name="T107" fmla="*/ 425 h 1132"/>
                <a:gd name="T108" fmla="*/ 898 w 4499"/>
                <a:gd name="T109" fmla="*/ 423 h 1132"/>
                <a:gd name="T110" fmla="*/ 943 w 4499"/>
                <a:gd name="T111" fmla="*/ 306 h 1132"/>
                <a:gd name="T112" fmla="*/ 1010 w 4499"/>
                <a:gd name="T113" fmla="*/ 205 h 1132"/>
                <a:gd name="T114" fmla="*/ 1098 w 4499"/>
                <a:gd name="T115" fmla="*/ 120 h 1132"/>
                <a:gd name="T116" fmla="*/ 1202 w 4499"/>
                <a:gd name="T117" fmla="*/ 55 h 1132"/>
                <a:gd name="T118" fmla="*/ 1320 w 4499"/>
                <a:gd name="T119" fmla="*/ 14 h 1132"/>
                <a:gd name="T120" fmla="*/ 1447 w 4499"/>
                <a:gd name="T121" fmla="*/ 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99" h="1132">
                  <a:moveTo>
                    <a:pt x="1447" y="287"/>
                  </a:moveTo>
                  <a:lnTo>
                    <a:pt x="1402" y="291"/>
                  </a:lnTo>
                  <a:lnTo>
                    <a:pt x="1360" y="302"/>
                  </a:lnTo>
                  <a:lnTo>
                    <a:pt x="1318" y="319"/>
                  </a:lnTo>
                  <a:lnTo>
                    <a:pt x="1283" y="342"/>
                  </a:lnTo>
                  <a:lnTo>
                    <a:pt x="1250" y="369"/>
                  </a:lnTo>
                  <a:lnTo>
                    <a:pt x="1223" y="402"/>
                  </a:lnTo>
                  <a:lnTo>
                    <a:pt x="1199" y="438"/>
                  </a:lnTo>
                  <a:lnTo>
                    <a:pt x="1183" y="479"/>
                  </a:lnTo>
                  <a:lnTo>
                    <a:pt x="1172" y="521"/>
                  </a:lnTo>
                  <a:lnTo>
                    <a:pt x="1168" y="566"/>
                  </a:lnTo>
                  <a:lnTo>
                    <a:pt x="1172" y="611"/>
                  </a:lnTo>
                  <a:lnTo>
                    <a:pt x="1183" y="654"/>
                  </a:lnTo>
                  <a:lnTo>
                    <a:pt x="1199" y="693"/>
                  </a:lnTo>
                  <a:lnTo>
                    <a:pt x="1223" y="730"/>
                  </a:lnTo>
                  <a:lnTo>
                    <a:pt x="1250" y="763"/>
                  </a:lnTo>
                  <a:lnTo>
                    <a:pt x="1283" y="791"/>
                  </a:lnTo>
                  <a:lnTo>
                    <a:pt x="1318" y="814"/>
                  </a:lnTo>
                  <a:lnTo>
                    <a:pt x="1360" y="830"/>
                  </a:lnTo>
                  <a:lnTo>
                    <a:pt x="1402" y="841"/>
                  </a:lnTo>
                  <a:lnTo>
                    <a:pt x="1447" y="845"/>
                  </a:lnTo>
                  <a:lnTo>
                    <a:pt x="1492" y="841"/>
                  </a:lnTo>
                  <a:lnTo>
                    <a:pt x="1535" y="830"/>
                  </a:lnTo>
                  <a:lnTo>
                    <a:pt x="1574" y="814"/>
                  </a:lnTo>
                  <a:lnTo>
                    <a:pt x="1611" y="791"/>
                  </a:lnTo>
                  <a:lnTo>
                    <a:pt x="1644" y="763"/>
                  </a:lnTo>
                  <a:lnTo>
                    <a:pt x="1672" y="730"/>
                  </a:lnTo>
                  <a:lnTo>
                    <a:pt x="1695" y="693"/>
                  </a:lnTo>
                  <a:lnTo>
                    <a:pt x="1711" y="654"/>
                  </a:lnTo>
                  <a:lnTo>
                    <a:pt x="1722" y="611"/>
                  </a:lnTo>
                  <a:lnTo>
                    <a:pt x="1726" y="566"/>
                  </a:lnTo>
                  <a:lnTo>
                    <a:pt x="1722" y="521"/>
                  </a:lnTo>
                  <a:lnTo>
                    <a:pt x="1711" y="479"/>
                  </a:lnTo>
                  <a:lnTo>
                    <a:pt x="1695" y="438"/>
                  </a:lnTo>
                  <a:lnTo>
                    <a:pt x="1672" y="402"/>
                  </a:lnTo>
                  <a:lnTo>
                    <a:pt x="1644" y="369"/>
                  </a:lnTo>
                  <a:lnTo>
                    <a:pt x="1611" y="342"/>
                  </a:lnTo>
                  <a:lnTo>
                    <a:pt x="1574" y="319"/>
                  </a:lnTo>
                  <a:lnTo>
                    <a:pt x="1535" y="302"/>
                  </a:lnTo>
                  <a:lnTo>
                    <a:pt x="1492" y="291"/>
                  </a:lnTo>
                  <a:lnTo>
                    <a:pt x="1447" y="287"/>
                  </a:lnTo>
                  <a:close/>
                  <a:moveTo>
                    <a:pt x="1447" y="0"/>
                  </a:moveTo>
                  <a:lnTo>
                    <a:pt x="1511" y="3"/>
                  </a:lnTo>
                  <a:lnTo>
                    <a:pt x="1574" y="14"/>
                  </a:lnTo>
                  <a:lnTo>
                    <a:pt x="1635" y="32"/>
                  </a:lnTo>
                  <a:lnTo>
                    <a:pt x="1692" y="55"/>
                  </a:lnTo>
                  <a:lnTo>
                    <a:pt x="1746" y="85"/>
                  </a:lnTo>
                  <a:lnTo>
                    <a:pt x="1796" y="120"/>
                  </a:lnTo>
                  <a:lnTo>
                    <a:pt x="1841" y="160"/>
                  </a:lnTo>
                  <a:lnTo>
                    <a:pt x="1884" y="205"/>
                  </a:lnTo>
                  <a:lnTo>
                    <a:pt x="1919" y="253"/>
                  </a:lnTo>
                  <a:lnTo>
                    <a:pt x="1951" y="306"/>
                  </a:lnTo>
                  <a:lnTo>
                    <a:pt x="1977" y="362"/>
                  </a:lnTo>
                  <a:lnTo>
                    <a:pt x="1996" y="423"/>
                  </a:lnTo>
                  <a:lnTo>
                    <a:pt x="4355" y="423"/>
                  </a:lnTo>
                  <a:lnTo>
                    <a:pt x="4388" y="425"/>
                  </a:lnTo>
                  <a:lnTo>
                    <a:pt x="4418" y="436"/>
                  </a:lnTo>
                  <a:lnTo>
                    <a:pt x="4444" y="454"/>
                  </a:lnTo>
                  <a:lnTo>
                    <a:pt x="4467" y="476"/>
                  </a:lnTo>
                  <a:lnTo>
                    <a:pt x="4484" y="503"/>
                  </a:lnTo>
                  <a:lnTo>
                    <a:pt x="4495" y="533"/>
                  </a:lnTo>
                  <a:lnTo>
                    <a:pt x="4499" y="566"/>
                  </a:lnTo>
                  <a:lnTo>
                    <a:pt x="4495" y="599"/>
                  </a:lnTo>
                  <a:lnTo>
                    <a:pt x="4484" y="629"/>
                  </a:lnTo>
                  <a:lnTo>
                    <a:pt x="4467" y="656"/>
                  </a:lnTo>
                  <a:lnTo>
                    <a:pt x="4444" y="678"/>
                  </a:lnTo>
                  <a:lnTo>
                    <a:pt x="4418" y="696"/>
                  </a:lnTo>
                  <a:lnTo>
                    <a:pt x="4388" y="707"/>
                  </a:lnTo>
                  <a:lnTo>
                    <a:pt x="4355" y="710"/>
                  </a:lnTo>
                  <a:lnTo>
                    <a:pt x="1996" y="710"/>
                  </a:lnTo>
                  <a:lnTo>
                    <a:pt x="1977" y="770"/>
                  </a:lnTo>
                  <a:lnTo>
                    <a:pt x="1951" y="826"/>
                  </a:lnTo>
                  <a:lnTo>
                    <a:pt x="1919" y="879"/>
                  </a:lnTo>
                  <a:lnTo>
                    <a:pt x="1884" y="927"/>
                  </a:lnTo>
                  <a:lnTo>
                    <a:pt x="1841" y="972"/>
                  </a:lnTo>
                  <a:lnTo>
                    <a:pt x="1796" y="1012"/>
                  </a:lnTo>
                  <a:lnTo>
                    <a:pt x="1746" y="1048"/>
                  </a:lnTo>
                  <a:lnTo>
                    <a:pt x="1692" y="1078"/>
                  </a:lnTo>
                  <a:lnTo>
                    <a:pt x="1635" y="1101"/>
                  </a:lnTo>
                  <a:lnTo>
                    <a:pt x="1574" y="1119"/>
                  </a:lnTo>
                  <a:lnTo>
                    <a:pt x="1511" y="1130"/>
                  </a:lnTo>
                  <a:lnTo>
                    <a:pt x="1447" y="1132"/>
                  </a:lnTo>
                  <a:lnTo>
                    <a:pt x="1383" y="1130"/>
                  </a:lnTo>
                  <a:lnTo>
                    <a:pt x="1320" y="1119"/>
                  </a:lnTo>
                  <a:lnTo>
                    <a:pt x="1260" y="1101"/>
                  </a:lnTo>
                  <a:lnTo>
                    <a:pt x="1202" y="1078"/>
                  </a:lnTo>
                  <a:lnTo>
                    <a:pt x="1149" y="1048"/>
                  </a:lnTo>
                  <a:lnTo>
                    <a:pt x="1098" y="1012"/>
                  </a:lnTo>
                  <a:lnTo>
                    <a:pt x="1053" y="972"/>
                  </a:lnTo>
                  <a:lnTo>
                    <a:pt x="1010" y="927"/>
                  </a:lnTo>
                  <a:lnTo>
                    <a:pt x="975" y="879"/>
                  </a:lnTo>
                  <a:lnTo>
                    <a:pt x="943" y="826"/>
                  </a:lnTo>
                  <a:lnTo>
                    <a:pt x="917" y="770"/>
                  </a:lnTo>
                  <a:lnTo>
                    <a:pt x="898" y="710"/>
                  </a:lnTo>
                  <a:lnTo>
                    <a:pt x="144" y="710"/>
                  </a:lnTo>
                  <a:lnTo>
                    <a:pt x="111" y="707"/>
                  </a:lnTo>
                  <a:lnTo>
                    <a:pt x="81" y="696"/>
                  </a:lnTo>
                  <a:lnTo>
                    <a:pt x="53" y="678"/>
                  </a:lnTo>
                  <a:lnTo>
                    <a:pt x="31" y="656"/>
                  </a:lnTo>
                  <a:lnTo>
                    <a:pt x="15" y="629"/>
                  </a:lnTo>
                  <a:lnTo>
                    <a:pt x="4" y="599"/>
                  </a:lnTo>
                  <a:lnTo>
                    <a:pt x="0" y="566"/>
                  </a:lnTo>
                  <a:lnTo>
                    <a:pt x="4" y="533"/>
                  </a:lnTo>
                  <a:lnTo>
                    <a:pt x="15" y="503"/>
                  </a:lnTo>
                  <a:lnTo>
                    <a:pt x="31" y="476"/>
                  </a:lnTo>
                  <a:lnTo>
                    <a:pt x="53" y="454"/>
                  </a:lnTo>
                  <a:lnTo>
                    <a:pt x="81" y="436"/>
                  </a:lnTo>
                  <a:lnTo>
                    <a:pt x="111" y="425"/>
                  </a:lnTo>
                  <a:lnTo>
                    <a:pt x="144" y="423"/>
                  </a:lnTo>
                  <a:lnTo>
                    <a:pt x="898" y="423"/>
                  </a:lnTo>
                  <a:lnTo>
                    <a:pt x="917" y="362"/>
                  </a:lnTo>
                  <a:lnTo>
                    <a:pt x="943" y="306"/>
                  </a:lnTo>
                  <a:lnTo>
                    <a:pt x="975" y="253"/>
                  </a:lnTo>
                  <a:lnTo>
                    <a:pt x="1010" y="205"/>
                  </a:lnTo>
                  <a:lnTo>
                    <a:pt x="1051" y="160"/>
                  </a:lnTo>
                  <a:lnTo>
                    <a:pt x="1098" y="120"/>
                  </a:lnTo>
                  <a:lnTo>
                    <a:pt x="1149" y="85"/>
                  </a:lnTo>
                  <a:lnTo>
                    <a:pt x="1202" y="55"/>
                  </a:lnTo>
                  <a:lnTo>
                    <a:pt x="1260" y="32"/>
                  </a:lnTo>
                  <a:lnTo>
                    <a:pt x="1320" y="14"/>
                  </a:lnTo>
                  <a:lnTo>
                    <a:pt x="1383" y="3"/>
                  </a:lnTo>
                  <a:lnTo>
                    <a:pt x="14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102"/>
          <p:cNvGrpSpPr/>
          <p:nvPr/>
        </p:nvGrpSpPr>
        <p:grpSpPr>
          <a:xfrm>
            <a:off x="692926" y="4560207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133" name="Oval 92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4" name="Group 93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141" name="Oval 100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2" name="Oval 101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oup 94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139" name="Oval 98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0" name="Oval 99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6" name="Group 95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137" name="Oval 96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Oval 97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03"/>
          <p:cNvGrpSpPr/>
          <p:nvPr/>
        </p:nvGrpSpPr>
        <p:grpSpPr>
          <a:xfrm>
            <a:off x="3195796" y="4560207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123" name="Oval 104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4" name="Group 105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131" name="Oval 112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2" name="Oval 113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5" name="Group 106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129" name="Oval 110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0" name="Oval 111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6" name="Group 107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127" name="Oval 108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8" name="Oval 109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114"/>
          <p:cNvGrpSpPr/>
          <p:nvPr/>
        </p:nvGrpSpPr>
        <p:grpSpPr>
          <a:xfrm>
            <a:off x="5719319" y="4560207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113" name="Oval 115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4" name="Group 116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121" name="Oval 123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Oval 124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5" name="Group 117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119" name="Oval 121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Oval 122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6" name="Group 118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117" name="Oval 119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Oval 120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Group 125"/>
          <p:cNvGrpSpPr/>
          <p:nvPr/>
        </p:nvGrpSpPr>
        <p:grpSpPr>
          <a:xfrm rot="10800000">
            <a:off x="7038821" y="6420220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103" name="Oval 126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4" name="Group 127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111" name="Oval 134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Oval 135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5" name="Group 128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109" name="Oval 132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Oval 133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6" name="Group 129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107" name="Oval 130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Oval 131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Group 136"/>
          <p:cNvGrpSpPr/>
          <p:nvPr/>
        </p:nvGrpSpPr>
        <p:grpSpPr>
          <a:xfrm rot="10800000">
            <a:off x="4420349" y="6420220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93" name="Oval 137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4" name="Group 138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101" name="Oval 145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Oval 146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5" name="Group 139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99" name="Oval 143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Oval 144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6" name="Group 140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97" name="Oval 141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Oval 142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Group 147"/>
          <p:cNvGrpSpPr/>
          <p:nvPr/>
        </p:nvGrpSpPr>
        <p:grpSpPr>
          <a:xfrm rot="10800000">
            <a:off x="1932800" y="6420220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83" name="Oval 148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4" name="Group 149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91" name="Oval 156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Oval 157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5" name="Group 150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89" name="Oval 154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Oval 155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6" name="Group 151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87" name="Oval 152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Oval 153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9" name="Rounded Rectangle 11"/>
          <p:cNvSpPr/>
          <p:nvPr/>
        </p:nvSpPr>
        <p:spPr>
          <a:xfrm rot="2700000">
            <a:off x="9517562" y="5517418"/>
            <a:ext cx="742757" cy="74275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15"/>
          <p:cNvSpPr/>
          <p:nvPr/>
        </p:nvSpPr>
        <p:spPr>
          <a:xfrm rot="2700000">
            <a:off x="8142863" y="4902623"/>
            <a:ext cx="742757" cy="742757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6"/>
          <p:cNvSpPr/>
          <p:nvPr/>
        </p:nvSpPr>
        <p:spPr>
          <a:xfrm rot="3564405">
            <a:off x="8198038" y="5210021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17"/>
          <p:cNvSpPr/>
          <p:nvPr/>
        </p:nvSpPr>
        <p:spPr>
          <a:xfrm rot="1809825">
            <a:off x="9565401" y="5169735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67"/>
          <p:cNvGrpSpPr/>
          <p:nvPr/>
        </p:nvGrpSpPr>
        <p:grpSpPr>
          <a:xfrm>
            <a:off x="9762866" y="5397873"/>
            <a:ext cx="319487" cy="303939"/>
            <a:chOff x="-1252538" y="1989138"/>
            <a:chExt cx="2381251" cy="2265362"/>
          </a:xfrm>
          <a:solidFill>
            <a:schemeClr val="bg2"/>
          </a:solidFill>
        </p:grpSpPr>
        <p:sp>
          <p:nvSpPr>
            <p:cNvPr id="80" name="Freeform 11"/>
            <p:cNvSpPr>
              <a:spLocks noEditPoints="1"/>
            </p:cNvSpPr>
            <p:nvPr/>
          </p:nvSpPr>
          <p:spPr bwMode="auto">
            <a:xfrm>
              <a:off x="-1252538" y="1989138"/>
              <a:ext cx="2381251" cy="600075"/>
            </a:xfrm>
            <a:custGeom>
              <a:avLst/>
              <a:gdLst>
                <a:gd name="T0" fmla="*/ 1402 w 4499"/>
                <a:gd name="T1" fmla="*/ 292 h 1133"/>
                <a:gd name="T2" fmla="*/ 1318 w 4499"/>
                <a:gd name="T3" fmla="*/ 319 h 1133"/>
                <a:gd name="T4" fmla="*/ 1250 w 4499"/>
                <a:gd name="T5" fmla="*/ 370 h 1133"/>
                <a:gd name="T6" fmla="*/ 1199 w 4499"/>
                <a:gd name="T7" fmla="*/ 439 h 1133"/>
                <a:gd name="T8" fmla="*/ 1172 w 4499"/>
                <a:gd name="T9" fmla="*/ 521 h 1133"/>
                <a:gd name="T10" fmla="*/ 1172 w 4499"/>
                <a:gd name="T11" fmla="*/ 612 h 1133"/>
                <a:gd name="T12" fmla="*/ 1199 w 4499"/>
                <a:gd name="T13" fmla="*/ 694 h 1133"/>
                <a:gd name="T14" fmla="*/ 1250 w 4499"/>
                <a:gd name="T15" fmla="*/ 763 h 1133"/>
                <a:gd name="T16" fmla="*/ 1318 w 4499"/>
                <a:gd name="T17" fmla="*/ 814 h 1133"/>
                <a:gd name="T18" fmla="*/ 1402 w 4499"/>
                <a:gd name="T19" fmla="*/ 841 h 1133"/>
                <a:gd name="T20" fmla="*/ 1492 w 4499"/>
                <a:gd name="T21" fmla="*/ 841 h 1133"/>
                <a:gd name="T22" fmla="*/ 1574 w 4499"/>
                <a:gd name="T23" fmla="*/ 814 h 1133"/>
                <a:gd name="T24" fmla="*/ 1644 w 4499"/>
                <a:gd name="T25" fmla="*/ 763 h 1133"/>
                <a:gd name="T26" fmla="*/ 1695 w 4499"/>
                <a:gd name="T27" fmla="*/ 694 h 1133"/>
                <a:gd name="T28" fmla="*/ 1722 w 4499"/>
                <a:gd name="T29" fmla="*/ 612 h 1133"/>
                <a:gd name="T30" fmla="*/ 1722 w 4499"/>
                <a:gd name="T31" fmla="*/ 521 h 1133"/>
                <a:gd name="T32" fmla="*/ 1695 w 4499"/>
                <a:gd name="T33" fmla="*/ 439 h 1133"/>
                <a:gd name="T34" fmla="*/ 1644 w 4499"/>
                <a:gd name="T35" fmla="*/ 370 h 1133"/>
                <a:gd name="T36" fmla="*/ 1574 w 4499"/>
                <a:gd name="T37" fmla="*/ 319 h 1133"/>
                <a:gd name="T38" fmla="*/ 1492 w 4499"/>
                <a:gd name="T39" fmla="*/ 292 h 1133"/>
                <a:gd name="T40" fmla="*/ 1447 w 4499"/>
                <a:gd name="T41" fmla="*/ 0 h 1133"/>
                <a:gd name="T42" fmla="*/ 1511 w 4499"/>
                <a:gd name="T43" fmla="*/ 3 h 1133"/>
                <a:gd name="T44" fmla="*/ 1635 w 4499"/>
                <a:gd name="T45" fmla="*/ 32 h 1133"/>
                <a:gd name="T46" fmla="*/ 1746 w 4499"/>
                <a:gd name="T47" fmla="*/ 85 h 1133"/>
                <a:gd name="T48" fmla="*/ 1841 w 4499"/>
                <a:gd name="T49" fmla="*/ 160 h 1133"/>
                <a:gd name="T50" fmla="*/ 1919 w 4499"/>
                <a:gd name="T51" fmla="*/ 255 h 1133"/>
                <a:gd name="T52" fmla="*/ 1977 w 4499"/>
                <a:gd name="T53" fmla="*/ 363 h 1133"/>
                <a:gd name="T54" fmla="*/ 4355 w 4499"/>
                <a:gd name="T55" fmla="*/ 423 h 1133"/>
                <a:gd name="T56" fmla="*/ 4418 w 4499"/>
                <a:gd name="T57" fmla="*/ 437 h 1133"/>
                <a:gd name="T58" fmla="*/ 4467 w 4499"/>
                <a:gd name="T59" fmla="*/ 476 h 1133"/>
                <a:gd name="T60" fmla="*/ 4495 w 4499"/>
                <a:gd name="T61" fmla="*/ 534 h 1133"/>
                <a:gd name="T62" fmla="*/ 4495 w 4499"/>
                <a:gd name="T63" fmla="*/ 599 h 1133"/>
                <a:gd name="T64" fmla="*/ 4467 w 4499"/>
                <a:gd name="T65" fmla="*/ 657 h 1133"/>
                <a:gd name="T66" fmla="*/ 4418 w 4499"/>
                <a:gd name="T67" fmla="*/ 696 h 1133"/>
                <a:gd name="T68" fmla="*/ 4355 w 4499"/>
                <a:gd name="T69" fmla="*/ 710 h 1133"/>
                <a:gd name="T70" fmla="*/ 1977 w 4499"/>
                <a:gd name="T71" fmla="*/ 770 h 1133"/>
                <a:gd name="T72" fmla="*/ 1919 w 4499"/>
                <a:gd name="T73" fmla="*/ 880 h 1133"/>
                <a:gd name="T74" fmla="*/ 1841 w 4499"/>
                <a:gd name="T75" fmla="*/ 973 h 1133"/>
                <a:gd name="T76" fmla="*/ 1746 w 4499"/>
                <a:gd name="T77" fmla="*/ 1048 h 1133"/>
                <a:gd name="T78" fmla="*/ 1635 w 4499"/>
                <a:gd name="T79" fmla="*/ 1101 h 1133"/>
                <a:gd name="T80" fmla="*/ 1511 w 4499"/>
                <a:gd name="T81" fmla="*/ 1130 h 1133"/>
                <a:gd name="T82" fmla="*/ 1383 w 4499"/>
                <a:gd name="T83" fmla="*/ 1130 h 1133"/>
                <a:gd name="T84" fmla="*/ 1260 w 4499"/>
                <a:gd name="T85" fmla="*/ 1101 h 1133"/>
                <a:gd name="T86" fmla="*/ 1149 w 4499"/>
                <a:gd name="T87" fmla="*/ 1048 h 1133"/>
                <a:gd name="T88" fmla="*/ 1053 w 4499"/>
                <a:gd name="T89" fmla="*/ 973 h 1133"/>
                <a:gd name="T90" fmla="*/ 975 w 4499"/>
                <a:gd name="T91" fmla="*/ 880 h 1133"/>
                <a:gd name="T92" fmla="*/ 917 w 4499"/>
                <a:gd name="T93" fmla="*/ 770 h 1133"/>
                <a:gd name="T94" fmla="*/ 144 w 4499"/>
                <a:gd name="T95" fmla="*/ 710 h 1133"/>
                <a:gd name="T96" fmla="*/ 81 w 4499"/>
                <a:gd name="T97" fmla="*/ 696 h 1133"/>
                <a:gd name="T98" fmla="*/ 31 w 4499"/>
                <a:gd name="T99" fmla="*/ 657 h 1133"/>
                <a:gd name="T100" fmla="*/ 4 w 4499"/>
                <a:gd name="T101" fmla="*/ 599 h 1133"/>
                <a:gd name="T102" fmla="*/ 4 w 4499"/>
                <a:gd name="T103" fmla="*/ 534 h 1133"/>
                <a:gd name="T104" fmla="*/ 31 w 4499"/>
                <a:gd name="T105" fmla="*/ 476 h 1133"/>
                <a:gd name="T106" fmla="*/ 81 w 4499"/>
                <a:gd name="T107" fmla="*/ 437 h 1133"/>
                <a:gd name="T108" fmla="*/ 144 w 4499"/>
                <a:gd name="T109" fmla="*/ 423 h 1133"/>
                <a:gd name="T110" fmla="*/ 917 w 4499"/>
                <a:gd name="T111" fmla="*/ 363 h 1133"/>
                <a:gd name="T112" fmla="*/ 975 w 4499"/>
                <a:gd name="T113" fmla="*/ 255 h 1133"/>
                <a:gd name="T114" fmla="*/ 1051 w 4499"/>
                <a:gd name="T115" fmla="*/ 160 h 1133"/>
                <a:gd name="T116" fmla="*/ 1149 w 4499"/>
                <a:gd name="T117" fmla="*/ 85 h 1133"/>
                <a:gd name="T118" fmla="*/ 1260 w 4499"/>
                <a:gd name="T119" fmla="*/ 32 h 1133"/>
                <a:gd name="T120" fmla="*/ 1383 w 4499"/>
                <a:gd name="T121" fmla="*/ 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99" h="1133">
                  <a:moveTo>
                    <a:pt x="1447" y="288"/>
                  </a:moveTo>
                  <a:lnTo>
                    <a:pt x="1402" y="292"/>
                  </a:lnTo>
                  <a:lnTo>
                    <a:pt x="1360" y="303"/>
                  </a:lnTo>
                  <a:lnTo>
                    <a:pt x="1318" y="319"/>
                  </a:lnTo>
                  <a:lnTo>
                    <a:pt x="1283" y="342"/>
                  </a:lnTo>
                  <a:lnTo>
                    <a:pt x="1250" y="370"/>
                  </a:lnTo>
                  <a:lnTo>
                    <a:pt x="1223" y="402"/>
                  </a:lnTo>
                  <a:lnTo>
                    <a:pt x="1199" y="439"/>
                  </a:lnTo>
                  <a:lnTo>
                    <a:pt x="1183" y="479"/>
                  </a:lnTo>
                  <a:lnTo>
                    <a:pt x="1172" y="521"/>
                  </a:lnTo>
                  <a:lnTo>
                    <a:pt x="1168" y="567"/>
                  </a:lnTo>
                  <a:lnTo>
                    <a:pt x="1172" y="612"/>
                  </a:lnTo>
                  <a:lnTo>
                    <a:pt x="1183" y="654"/>
                  </a:lnTo>
                  <a:lnTo>
                    <a:pt x="1199" y="694"/>
                  </a:lnTo>
                  <a:lnTo>
                    <a:pt x="1223" y="731"/>
                  </a:lnTo>
                  <a:lnTo>
                    <a:pt x="1250" y="763"/>
                  </a:lnTo>
                  <a:lnTo>
                    <a:pt x="1283" y="791"/>
                  </a:lnTo>
                  <a:lnTo>
                    <a:pt x="1318" y="814"/>
                  </a:lnTo>
                  <a:lnTo>
                    <a:pt x="1360" y="830"/>
                  </a:lnTo>
                  <a:lnTo>
                    <a:pt x="1402" y="841"/>
                  </a:lnTo>
                  <a:lnTo>
                    <a:pt x="1447" y="846"/>
                  </a:lnTo>
                  <a:lnTo>
                    <a:pt x="1492" y="841"/>
                  </a:lnTo>
                  <a:lnTo>
                    <a:pt x="1535" y="830"/>
                  </a:lnTo>
                  <a:lnTo>
                    <a:pt x="1574" y="814"/>
                  </a:lnTo>
                  <a:lnTo>
                    <a:pt x="1611" y="791"/>
                  </a:lnTo>
                  <a:lnTo>
                    <a:pt x="1644" y="763"/>
                  </a:lnTo>
                  <a:lnTo>
                    <a:pt x="1672" y="731"/>
                  </a:lnTo>
                  <a:lnTo>
                    <a:pt x="1695" y="694"/>
                  </a:lnTo>
                  <a:lnTo>
                    <a:pt x="1711" y="654"/>
                  </a:lnTo>
                  <a:lnTo>
                    <a:pt x="1722" y="612"/>
                  </a:lnTo>
                  <a:lnTo>
                    <a:pt x="1726" y="567"/>
                  </a:lnTo>
                  <a:lnTo>
                    <a:pt x="1722" y="521"/>
                  </a:lnTo>
                  <a:lnTo>
                    <a:pt x="1711" y="479"/>
                  </a:lnTo>
                  <a:lnTo>
                    <a:pt x="1695" y="439"/>
                  </a:lnTo>
                  <a:lnTo>
                    <a:pt x="1672" y="402"/>
                  </a:lnTo>
                  <a:lnTo>
                    <a:pt x="1644" y="370"/>
                  </a:lnTo>
                  <a:lnTo>
                    <a:pt x="1611" y="342"/>
                  </a:lnTo>
                  <a:lnTo>
                    <a:pt x="1574" y="319"/>
                  </a:lnTo>
                  <a:lnTo>
                    <a:pt x="1535" y="303"/>
                  </a:lnTo>
                  <a:lnTo>
                    <a:pt x="1492" y="292"/>
                  </a:lnTo>
                  <a:lnTo>
                    <a:pt x="1447" y="288"/>
                  </a:lnTo>
                  <a:close/>
                  <a:moveTo>
                    <a:pt x="1447" y="0"/>
                  </a:moveTo>
                  <a:lnTo>
                    <a:pt x="1447" y="0"/>
                  </a:lnTo>
                  <a:lnTo>
                    <a:pt x="1511" y="3"/>
                  </a:lnTo>
                  <a:lnTo>
                    <a:pt x="1574" y="14"/>
                  </a:lnTo>
                  <a:lnTo>
                    <a:pt x="1635" y="32"/>
                  </a:lnTo>
                  <a:lnTo>
                    <a:pt x="1692" y="55"/>
                  </a:lnTo>
                  <a:lnTo>
                    <a:pt x="1746" y="85"/>
                  </a:lnTo>
                  <a:lnTo>
                    <a:pt x="1796" y="121"/>
                  </a:lnTo>
                  <a:lnTo>
                    <a:pt x="1841" y="160"/>
                  </a:lnTo>
                  <a:lnTo>
                    <a:pt x="1884" y="206"/>
                  </a:lnTo>
                  <a:lnTo>
                    <a:pt x="1919" y="255"/>
                  </a:lnTo>
                  <a:lnTo>
                    <a:pt x="1951" y="307"/>
                  </a:lnTo>
                  <a:lnTo>
                    <a:pt x="1977" y="363"/>
                  </a:lnTo>
                  <a:lnTo>
                    <a:pt x="1996" y="423"/>
                  </a:lnTo>
                  <a:lnTo>
                    <a:pt x="4355" y="423"/>
                  </a:lnTo>
                  <a:lnTo>
                    <a:pt x="4388" y="426"/>
                  </a:lnTo>
                  <a:lnTo>
                    <a:pt x="4418" y="437"/>
                  </a:lnTo>
                  <a:lnTo>
                    <a:pt x="4444" y="454"/>
                  </a:lnTo>
                  <a:lnTo>
                    <a:pt x="4467" y="476"/>
                  </a:lnTo>
                  <a:lnTo>
                    <a:pt x="4484" y="504"/>
                  </a:lnTo>
                  <a:lnTo>
                    <a:pt x="4495" y="534"/>
                  </a:lnTo>
                  <a:lnTo>
                    <a:pt x="4499" y="567"/>
                  </a:lnTo>
                  <a:lnTo>
                    <a:pt x="4495" y="599"/>
                  </a:lnTo>
                  <a:lnTo>
                    <a:pt x="4484" y="629"/>
                  </a:lnTo>
                  <a:lnTo>
                    <a:pt x="4467" y="657"/>
                  </a:lnTo>
                  <a:lnTo>
                    <a:pt x="4444" y="679"/>
                  </a:lnTo>
                  <a:lnTo>
                    <a:pt x="4418" y="696"/>
                  </a:lnTo>
                  <a:lnTo>
                    <a:pt x="4388" y="707"/>
                  </a:lnTo>
                  <a:lnTo>
                    <a:pt x="4355" y="710"/>
                  </a:lnTo>
                  <a:lnTo>
                    <a:pt x="1996" y="710"/>
                  </a:lnTo>
                  <a:lnTo>
                    <a:pt x="1977" y="770"/>
                  </a:lnTo>
                  <a:lnTo>
                    <a:pt x="1951" y="826"/>
                  </a:lnTo>
                  <a:lnTo>
                    <a:pt x="1919" y="880"/>
                  </a:lnTo>
                  <a:lnTo>
                    <a:pt x="1884" y="928"/>
                  </a:lnTo>
                  <a:lnTo>
                    <a:pt x="1841" y="973"/>
                  </a:lnTo>
                  <a:lnTo>
                    <a:pt x="1796" y="1012"/>
                  </a:lnTo>
                  <a:lnTo>
                    <a:pt x="1746" y="1048"/>
                  </a:lnTo>
                  <a:lnTo>
                    <a:pt x="1692" y="1078"/>
                  </a:lnTo>
                  <a:lnTo>
                    <a:pt x="1635" y="1101"/>
                  </a:lnTo>
                  <a:lnTo>
                    <a:pt x="1574" y="1119"/>
                  </a:lnTo>
                  <a:lnTo>
                    <a:pt x="1511" y="1130"/>
                  </a:lnTo>
                  <a:lnTo>
                    <a:pt x="1447" y="1133"/>
                  </a:lnTo>
                  <a:lnTo>
                    <a:pt x="1383" y="1130"/>
                  </a:lnTo>
                  <a:lnTo>
                    <a:pt x="1320" y="1119"/>
                  </a:lnTo>
                  <a:lnTo>
                    <a:pt x="1260" y="1101"/>
                  </a:lnTo>
                  <a:lnTo>
                    <a:pt x="1202" y="1078"/>
                  </a:lnTo>
                  <a:lnTo>
                    <a:pt x="1149" y="1048"/>
                  </a:lnTo>
                  <a:lnTo>
                    <a:pt x="1098" y="1012"/>
                  </a:lnTo>
                  <a:lnTo>
                    <a:pt x="1053" y="973"/>
                  </a:lnTo>
                  <a:lnTo>
                    <a:pt x="1010" y="928"/>
                  </a:lnTo>
                  <a:lnTo>
                    <a:pt x="975" y="880"/>
                  </a:lnTo>
                  <a:lnTo>
                    <a:pt x="943" y="826"/>
                  </a:lnTo>
                  <a:lnTo>
                    <a:pt x="917" y="770"/>
                  </a:lnTo>
                  <a:lnTo>
                    <a:pt x="898" y="710"/>
                  </a:lnTo>
                  <a:lnTo>
                    <a:pt x="144" y="710"/>
                  </a:lnTo>
                  <a:lnTo>
                    <a:pt x="111" y="707"/>
                  </a:lnTo>
                  <a:lnTo>
                    <a:pt x="81" y="696"/>
                  </a:lnTo>
                  <a:lnTo>
                    <a:pt x="53" y="679"/>
                  </a:lnTo>
                  <a:lnTo>
                    <a:pt x="31" y="657"/>
                  </a:lnTo>
                  <a:lnTo>
                    <a:pt x="15" y="629"/>
                  </a:lnTo>
                  <a:lnTo>
                    <a:pt x="4" y="599"/>
                  </a:lnTo>
                  <a:lnTo>
                    <a:pt x="0" y="567"/>
                  </a:lnTo>
                  <a:lnTo>
                    <a:pt x="4" y="534"/>
                  </a:lnTo>
                  <a:lnTo>
                    <a:pt x="15" y="504"/>
                  </a:lnTo>
                  <a:lnTo>
                    <a:pt x="31" y="476"/>
                  </a:lnTo>
                  <a:lnTo>
                    <a:pt x="53" y="454"/>
                  </a:lnTo>
                  <a:lnTo>
                    <a:pt x="81" y="437"/>
                  </a:lnTo>
                  <a:lnTo>
                    <a:pt x="111" y="426"/>
                  </a:lnTo>
                  <a:lnTo>
                    <a:pt x="144" y="423"/>
                  </a:lnTo>
                  <a:lnTo>
                    <a:pt x="898" y="423"/>
                  </a:lnTo>
                  <a:lnTo>
                    <a:pt x="917" y="363"/>
                  </a:lnTo>
                  <a:lnTo>
                    <a:pt x="943" y="307"/>
                  </a:lnTo>
                  <a:lnTo>
                    <a:pt x="975" y="255"/>
                  </a:lnTo>
                  <a:lnTo>
                    <a:pt x="1010" y="206"/>
                  </a:lnTo>
                  <a:lnTo>
                    <a:pt x="1051" y="160"/>
                  </a:lnTo>
                  <a:lnTo>
                    <a:pt x="1098" y="121"/>
                  </a:lnTo>
                  <a:lnTo>
                    <a:pt x="1149" y="85"/>
                  </a:lnTo>
                  <a:lnTo>
                    <a:pt x="1202" y="55"/>
                  </a:lnTo>
                  <a:lnTo>
                    <a:pt x="1260" y="32"/>
                  </a:lnTo>
                  <a:lnTo>
                    <a:pt x="1320" y="14"/>
                  </a:lnTo>
                  <a:lnTo>
                    <a:pt x="1383" y="3"/>
                  </a:lnTo>
                  <a:lnTo>
                    <a:pt x="14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12"/>
            <p:cNvSpPr>
              <a:spLocks noEditPoints="1"/>
            </p:cNvSpPr>
            <p:nvPr/>
          </p:nvSpPr>
          <p:spPr bwMode="auto">
            <a:xfrm>
              <a:off x="-1252538" y="2822575"/>
              <a:ext cx="2381251" cy="600075"/>
            </a:xfrm>
            <a:custGeom>
              <a:avLst/>
              <a:gdLst>
                <a:gd name="T0" fmla="*/ 2800 w 4499"/>
                <a:gd name="T1" fmla="*/ 293 h 1134"/>
                <a:gd name="T2" fmla="*/ 2718 w 4499"/>
                <a:gd name="T3" fmla="*/ 320 h 1134"/>
                <a:gd name="T4" fmla="*/ 2648 w 4499"/>
                <a:gd name="T5" fmla="*/ 371 h 1134"/>
                <a:gd name="T6" fmla="*/ 2597 w 4499"/>
                <a:gd name="T7" fmla="*/ 439 h 1134"/>
                <a:gd name="T8" fmla="*/ 2570 w 4499"/>
                <a:gd name="T9" fmla="*/ 522 h 1134"/>
                <a:gd name="T10" fmla="*/ 2570 w 4499"/>
                <a:gd name="T11" fmla="*/ 611 h 1134"/>
                <a:gd name="T12" fmla="*/ 2597 w 4499"/>
                <a:gd name="T13" fmla="*/ 695 h 1134"/>
                <a:gd name="T14" fmla="*/ 2648 w 4499"/>
                <a:gd name="T15" fmla="*/ 763 h 1134"/>
                <a:gd name="T16" fmla="*/ 2718 w 4499"/>
                <a:gd name="T17" fmla="*/ 814 h 1134"/>
                <a:gd name="T18" fmla="*/ 2800 w 4499"/>
                <a:gd name="T19" fmla="*/ 841 h 1134"/>
                <a:gd name="T20" fmla="*/ 2890 w 4499"/>
                <a:gd name="T21" fmla="*/ 841 h 1134"/>
                <a:gd name="T22" fmla="*/ 2974 w 4499"/>
                <a:gd name="T23" fmla="*/ 814 h 1134"/>
                <a:gd name="T24" fmla="*/ 3042 w 4499"/>
                <a:gd name="T25" fmla="*/ 763 h 1134"/>
                <a:gd name="T26" fmla="*/ 3093 w 4499"/>
                <a:gd name="T27" fmla="*/ 695 h 1134"/>
                <a:gd name="T28" fmla="*/ 3120 w 4499"/>
                <a:gd name="T29" fmla="*/ 611 h 1134"/>
                <a:gd name="T30" fmla="*/ 3120 w 4499"/>
                <a:gd name="T31" fmla="*/ 522 h 1134"/>
                <a:gd name="T32" fmla="*/ 3093 w 4499"/>
                <a:gd name="T33" fmla="*/ 439 h 1134"/>
                <a:gd name="T34" fmla="*/ 3042 w 4499"/>
                <a:gd name="T35" fmla="*/ 371 h 1134"/>
                <a:gd name="T36" fmla="*/ 2974 w 4499"/>
                <a:gd name="T37" fmla="*/ 320 h 1134"/>
                <a:gd name="T38" fmla="*/ 2890 w 4499"/>
                <a:gd name="T39" fmla="*/ 293 h 1134"/>
                <a:gd name="T40" fmla="*/ 2845 w 4499"/>
                <a:gd name="T41" fmla="*/ 0 h 1134"/>
                <a:gd name="T42" fmla="*/ 2972 w 4499"/>
                <a:gd name="T43" fmla="*/ 15 h 1134"/>
                <a:gd name="T44" fmla="*/ 3090 w 4499"/>
                <a:gd name="T45" fmla="*/ 56 h 1134"/>
                <a:gd name="T46" fmla="*/ 3194 w 4499"/>
                <a:gd name="T47" fmla="*/ 120 h 1134"/>
                <a:gd name="T48" fmla="*/ 3282 w 4499"/>
                <a:gd name="T49" fmla="*/ 205 h 1134"/>
                <a:gd name="T50" fmla="*/ 3349 w 4499"/>
                <a:gd name="T51" fmla="*/ 308 h 1134"/>
                <a:gd name="T52" fmla="*/ 3394 w 4499"/>
                <a:gd name="T53" fmla="*/ 423 h 1134"/>
                <a:gd name="T54" fmla="*/ 4388 w 4499"/>
                <a:gd name="T55" fmla="*/ 427 h 1134"/>
                <a:gd name="T56" fmla="*/ 4444 w 4499"/>
                <a:gd name="T57" fmla="*/ 454 h 1134"/>
                <a:gd name="T58" fmla="*/ 4484 w 4499"/>
                <a:gd name="T59" fmla="*/ 503 h 1134"/>
                <a:gd name="T60" fmla="*/ 4499 w 4499"/>
                <a:gd name="T61" fmla="*/ 568 h 1134"/>
                <a:gd name="T62" fmla="*/ 4484 w 4499"/>
                <a:gd name="T63" fmla="*/ 630 h 1134"/>
                <a:gd name="T64" fmla="*/ 4445 w 4499"/>
                <a:gd name="T65" fmla="*/ 680 h 1134"/>
                <a:gd name="T66" fmla="*/ 4388 w 4499"/>
                <a:gd name="T67" fmla="*/ 707 h 1134"/>
                <a:gd name="T68" fmla="*/ 3394 w 4499"/>
                <a:gd name="T69" fmla="*/ 711 h 1134"/>
                <a:gd name="T70" fmla="*/ 3349 w 4499"/>
                <a:gd name="T71" fmla="*/ 826 h 1134"/>
                <a:gd name="T72" fmla="*/ 3282 w 4499"/>
                <a:gd name="T73" fmla="*/ 929 h 1134"/>
                <a:gd name="T74" fmla="*/ 3194 w 4499"/>
                <a:gd name="T75" fmla="*/ 1013 h 1134"/>
                <a:gd name="T76" fmla="*/ 3090 w 4499"/>
                <a:gd name="T77" fmla="*/ 1078 h 1134"/>
                <a:gd name="T78" fmla="*/ 2972 w 4499"/>
                <a:gd name="T79" fmla="*/ 1119 h 1134"/>
                <a:gd name="T80" fmla="*/ 2845 w 4499"/>
                <a:gd name="T81" fmla="*/ 1134 h 1134"/>
                <a:gd name="T82" fmla="*/ 2718 w 4499"/>
                <a:gd name="T83" fmla="*/ 1119 h 1134"/>
                <a:gd name="T84" fmla="*/ 2600 w 4499"/>
                <a:gd name="T85" fmla="*/ 1078 h 1134"/>
                <a:gd name="T86" fmla="*/ 2496 w 4499"/>
                <a:gd name="T87" fmla="*/ 1013 h 1134"/>
                <a:gd name="T88" fmla="*/ 2408 w 4499"/>
                <a:gd name="T89" fmla="*/ 929 h 1134"/>
                <a:gd name="T90" fmla="*/ 2341 w 4499"/>
                <a:gd name="T91" fmla="*/ 826 h 1134"/>
                <a:gd name="T92" fmla="*/ 2296 w 4499"/>
                <a:gd name="T93" fmla="*/ 711 h 1134"/>
                <a:gd name="T94" fmla="*/ 111 w 4499"/>
                <a:gd name="T95" fmla="*/ 707 h 1134"/>
                <a:gd name="T96" fmla="*/ 53 w 4499"/>
                <a:gd name="T97" fmla="*/ 680 h 1134"/>
                <a:gd name="T98" fmla="*/ 15 w 4499"/>
                <a:gd name="T99" fmla="*/ 630 h 1134"/>
                <a:gd name="T100" fmla="*/ 0 w 4499"/>
                <a:gd name="T101" fmla="*/ 568 h 1134"/>
                <a:gd name="T102" fmla="*/ 15 w 4499"/>
                <a:gd name="T103" fmla="*/ 503 h 1134"/>
                <a:gd name="T104" fmla="*/ 53 w 4499"/>
                <a:gd name="T105" fmla="*/ 454 h 1134"/>
                <a:gd name="T106" fmla="*/ 111 w 4499"/>
                <a:gd name="T107" fmla="*/ 427 h 1134"/>
                <a:gd name="T108" fmla="*/ 2296 w 4499"/>
                <a:gd name="T109" fmla="*/ 423 h 1134"/>
                <a:gd name="T110" fmla="*/ 2341 w 4499"/>
                <a:gd name="T111" fmla="*/ 308 h 1134"/>
                <a:gd name="T112" fmla="*/ 2408 w 4499"/>
                <a:gd name="T113" fmla="*/ 205 h 1134"/>
                <a:gd name="T114" fmla="*/ 2496 w 4499"/>
                <a:gd name="T115" fmla="*/ 120 h 1134"/>
                <a:gd name="T116" fmla="*/ 2600 w 4499"/>
                <a:gd name="T117" fmla="*/ 56 h 1134"/>
                <a:gd name="T118" fmla="*/ 2718 w 4499"/>
                <a:gd name="T119" fmla="*/ 15 h 1134"/>
                <a:gd name="T120" fmla="*/ 2845 w 4499"/>
                <a:gd name="T121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99" h="1134">
                  <a:moveTo>
                    <a:pt x="2845" y="289"/>
                  </a:moveTo>
                  <a:lnTo>
                    <a:pt x="2800" y="293"/>
                  </a:lnTo>
                  <a:lnTo>
                    <a:pt x="2757" y="302"/>
                  </a:lnTo>
                  <a:lnTo>
                    <a:pt x="2718" y="320"/>
                  </a:lnTo>
                  <a:lnTo>
                    <a:pt x="2681" y="342"/>
                  </a:lnTo>
                  <a:lnTo>
                    <a:pt x="2648" y="371"/>
                  </a:lnTo>
                  <a:lnTo>
                    <a:pt x="2620" y="402"/>
                  </a:lnTo>
                  <a:lnTo>
                    <a:pt x="2597" y="439"/>
                  </a:lnTo>
                  <a:lnTo>
                    <a:pt x="2581" y="479"/>
                  </a:lnTo>
                  <a:lnTo>
                    <a:pt x="2570" y="522"/>
                  </a:lnTo>
                  <a:lnTo>
                    <a:pt x="2566" y="568"/>
                  </a:lnTo>
                  <a:lnTo>
                    <a:pt x="2570" y="611"/>
                  </a:lnTo>
                  <a:lnTo>
                    <a:pt x="2581" y="655"/>
                  </a:lnTo>
                  <a:lnTo>
                    <a:pt x="2597" y="695"/>
                  </a:lnTo>
                  <a:lnTo>
                    <a:pt x="2620" y="732"/>
                  </a:lnTo>
                  <a:lnTo>
                    <a:pt x="2648" y="763"/>
                  </a:lnTo>
                  <a:lnTo>
                    <a:pt x="2681" y="792"/>
                  </a:lnTo>
                  <a:lnTo>
                    <a:pt x="2718" y="814"/>
                  </a:lnTo>
                  <a:lnTo>
                    <a:pt x="2757" y="832"/>
                  </a:lnTo>
                  <a:lnTo>
                    <a:pt x="2800" y="841"/>
                  </a:lnTo>
                  <a:lnTo>
                    <a:pt x="2845" y="845"/>
                  </a:lnTo>
                  <a:lnTo>
                    <a:pt x="2890" y="841"/>
                  </a:lnTo>
                  <a:lnTo>
                    <a:pt x="2933" y="832"/>
                  </a:lnTo>
                  <a:lnTo>
                    <a:pt x="2974" y="814"/>
                  </a:lnTo>
                  <a:lnTo>
                    <a:pt x="3009" y="792"/>
                  </a:lnTo>
                  <a:lnTo>
                    <a:pt x="3042" y="763"/>
                  </a:lnTo>
                  <a:lnTo>
                    <a:pt x="3070" y="732"/>
                  </a:lnTo>
                  <a:lnTo>
                    <a:pt x="3093" y="695"/>
                  </a:lnTo>
                  <a:lnTo>
                    <a:pt x="3109" y="655"/>
                  </a:lnTo>
                  <a:lnTo>
                    <a:pt x="3120" y="611"/>
                  </a:lnTo>
                  <a:lnTo>
                    <a:pt x="3124" y="568"/>
                  </a:lnTo>
                  <a:lnTo>
                    <a:pt x="3120" y="522"/>
                  </a:lnTo>
                  <a:lnTo>
                    <a:pt x="3109" y="479"/>
                  </a:lnTo>
                  <a:lnTo>
                    <a:pt x="3093" y="439"/>
                  </a:lnTo>
                  <a:lnTo>
                    <a:pt x="3070" y="402"/>
                  </a:lnTo>
                  <a:lnTo>
                    <a:pt x="3042" y="371"/>
                  </a:lnTo>
                  <a:lnTo>
                    <a:pt x="3009" y="342"/>
                  </a:lnTo>
                  <a:lnTo>
                    <a:pt x="2974" y="320"/>
                  </a:lnTo>
                  <a:lnTo>
                    <a:pt x="2933" y="302"/>
                  </a:lnTo>
                  <a:lnTo>
                    <a:pt x="2890" y="293"/>
                  </a:lnTo>
                  <a:lnTo>
                    <a:pt x="2845" y="289"/>
                  </a:lnTo>
                  <a:close/>
                  <a:moveTo>
                    <a:pt x="2845" y="0"/>
                  </a:moveTo>
                  <a:lnTo>
                    <a:pt x="2909" y="4"/>
                  </a:lnTo>
                  <a:lnTo>
                    <a:pt x="2972" y="15"/>
                  </a:lnTo>
                  <a:lnTo>
                    <a:pt x="3033" y="33"/>
                  </a:lnTo>
                  <a:lnTo>
                    <a:pt x="3090" y="56"/>
                  </a:lnTo>
                  <a:lnTo>
                    <a:pt x="3143" y="85"/>
                  </a:lnTo>
                  <a:lnTo>
                    <a:pt x="3194" y="120"/>
                  </a:lnTo>
                  <a:lnTo>
                    <a:pt x="3239" y="160"/>
                  </a:lnTo>
                  <a:lnTo>
                    <a:pt x="3282" y="205"/>
                  </a:lnTo>
                  <a:lnTo>
                    <a:pt x="3317" y="254"/>
                  </a:lnTo>
                  <a:lnTo>
                    <a:pt x="3349" y="308"/>
                  </a:lnTo>
                  <a:lnTo>
                    <a:pt x="3375" y="364"/>
                  </a:lnTo>
                  <a:lnTo>
                    <a:pt x="3394" y="423"/>
                  </a:lnTo>
                  <a:lnTo>
                    <a:pt x="4355" y="423"/>
                  </a:lnTo>
                  <a:lnTo>
                    <a:pt x="4388" y="427"/>
                  </a:lnTo>
                  <a:lnTo>
                    <a:pt x="4418" y="438"/>
                  </a:lnTo>
                  <a:lnTo>
                    <a:pt x="4444" y="454"/>
                  </a:lnTo>
                  <a:lnTo>
                    <a:pt x="4467" y="477"/>
                  </a:lnTo>
                  <a:lnTo>
                    <a:pt x="4484" y="503"/>
                  </a:lnTo>
                  <a:lnTo>
                    <a:pt x="4495" y="533"/>
                  </a:lnTo>
                  <a:lnTo>
                    <a:pt x="4499" y="568"/>
                  </a:lnTo>
                  <a:lnTo>
                    <a:pt x="4495" y="600"/>
                  </a:lnTo>
                  <a:lnTo>
                    <a:pt x="4484" y="630"/>
                  </a:lnTo>
                  <a:lnTo>
                    <a:pt x="4467" y="656"/>
                  </a:lnTo>
                  <a:lnTo>
                    <a:pt x="4445" y="680"/>
                  </a:lnTo>
                  <a:lnTo>
                    <a:pt x="4418" y="696"/>
                  </a:lnTo>
                  <a:lnTo>
                    <a:pt x="4388" y="707"/>
                  </a:lnTo>
                  <a:lnTo>
                    <a:pt x="4355" y="711"/>
                  </a:lnTo>
                  <a:lnTo>
                    <a:pt x="3394" y="711"/>
                  </a:lnTo>
                  <a:lnTo>
                    <a:pt x="3375" y="770"/>
                  </a:lnTo>
                  <a:lnTo>
                    <a:pt x="3349" y="826"/>
                  </a:lnTo>
                  <a:lnTo>
                    <a:pt x="3317" y="879"/>
                  </a:lnTo>
                  <a:lnTo>
                    <a:pt x="3282" y="929"/>
                  </a:lnTo>
                  <a:lnTo>
                    <a:pt x="3239" y="974"/>
                  </a:lnTo>
                  <a:lnTo>
                    <a:pt x="3194" y="1013"/>
                  </a:lnTo>
                  <a:lnTo>
                    <a:pt x="3143" y="1048"/>
                  </a:lnTo>
                  <a:lnTo>
                    <a:pt x="3090" y="1078"/>
                  </a:lnTo>
                  <a:lnTo>
                    <a:pt x="3033" y="1101"/>
                  </a:lnTo>
                  <a:lnTo>
                    <a:pt x="2972" y="1119"/>
                  </a:lnTo>
                  <a:lnTo>
                    <a:pt x="2909" y="1130"/>
                  </a:lnTo>
                  <a:lnTo>
                    <a:pt x="2845" y="1134"/>
                  </a:lnTo>
                  <a:lnTo>
                    <a:pt x="2781" y="1130"/>
                  </a:lnTo>
                  <a:lnTo>
                    <a:pt x="2718" y="1119"/>
                  </a:lnTo>
                  <a:lnTo>
                    <a:pt x="2657" y="1101"/>
                  </a:lnTo>
                  <a:lnTo>
                    <a:pt x="2600" y="1078"/>
                  </a:lnTo>
                  <a:lnTo>
                    <a:pt x="2547" y="1048"/>
                  </a:lnTo>
                  <a:lnTo>
                    <a:pt x="2496" y="1013"/>
                  </a:lnTo>
                  <a:lnTo>
                    <a:pt x="2451" y="974"/>
                  </a:lnTo>
                  <a:lnTo>
                    <a:pt x="2408" y="929"/>
                  </a:lnTo>
                  <a:lnTo>
                    <a:pt x="2373" y="879"/>
                  </a:lnTo>
                  <a:lnTo>
                    <a:pt x="2341" y="826"/>
                  </a:lnTo>
                  <a:lnTo>
                    <a:pt x="2315" y="770"/>
                  </a:lnTo>
                  <a:lnTo>
                    <a:pt x="2296" y="711"/>
                  </a:lnTo>
                  <a:lnTo>
                    <a:pt x="144" y="711"/>
                  </a:lnTo>
                  <a:lnTo>
                    <a:pt x="111" y="707"/>
                  </a:lnTo>
                  <a:lnTo>
                    <a:pt x="81" y="696"/>
                  </a:lnTo>
                  <a:lnTo>
                    <a:pt x="53" y="680"/>
                  </a:lnTo>
                  <a:lnTo>
                    <a:pt x="31" y="656"/>
                  </a:lnTo>
                  <a:lnTo>
                    <a:pt x="15" y="630"/>
                  </a:lnTo>
                  <a:lnTo>
                    <a:pt x="4" y="600"/>
                  </a:lnTo>
                  <a:lnTo>
                    <a:pt x="0" y="568"/>
                  </a:lnTo>
                  <a:lnTo>
                    <a:pt x="4" y="533"/>
                  </a:lnTo>
                  <a:lnTo>
                    <a:pt x="15" y="503"/>
                  </a:lnTo>
                  <a:lnTo>
                    <a:pt x="31" y="477"/>
                  </a:lnTo>
                  <a:lnTo>
                    <a:pt x="53" y="454"/>
                  </a:lnTo>
                  <a:lnTo>
                    <a:pt x="81" y="438"/>
                  </a:lnTo>
                  <a:lnTo>
                    <a:pt x="111" y="427"/>
                  </a:lnTo>
                  <a:lnTo>
                    <a:pt x="144" y="423"/>
                  </a:lnTo>
                  <a:lnTo>
                    <a:pt x="2296" y="423"/>
                  </a:lnTo>
                  <a:lnTo>
                    <a:pt x="2315" y="364"/>
                  </a:lnTo>
                  <a:lnTo>
                    <a:pt x="2341" y="308"/>
                  </a:lnTo>
                  <a:lnTo>
                    <a:pt x="2373" y="254"/>
                  </a:lnTo>
                  <a:lnTo>
                    <a:pt x="2408" y="205"/>
                  </a:lnTo>
                  <a:lnTo>
                    <a:pt x="2451" y="160"/>
                  </a:lnTo>
                  <a:lnTo>
                    <a:pt x="2496" y="120"/>
                  </a:lnTo>
                  <a:lnTo>
                    <a:pt x="2547" y="85"/>
                  </a:lnTo>
                  <a:lnTo>
                    <a:pt x="2600" y="56"/>
                  </a:lnTo>
                  <a:lnTo>
                    <a:pt x="2657" y="33"/>
                  </a:lnTo>
                  <a:lnTo>
                    <a:pt x="2718" y="15"/>
                  </a:lnTo>
                  <a:lnTo>
                    <a:pt x="2781" y="4"/>
                  </a:lnTo>
                  <a:lnTo>
                    <a:pt x="28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13"/>
            <p:cNvSpPr>
              <a:spLocks noEditPoints="1"/>
            </p:cNvSpPr>
            <p:nvPr/>
          </p:nvSpPr>
          <p:spPr bwMode="auto">
            <a:xfrm>
              <a:off x="-1252538" y="3654425"/>
              <a:ext cx="2381251" cy="600075"/>
            </a:xfrm>
            <a:custGeom>
              <a:avLst/>
              <a:gdLst>
                <a:gd name="T0" fmla="*/ 1402 w 4499"/>
                <a:gd name="T1" fmla="*/ 291 h 1132"/>
                <a:gd name="T2" fmla="*/ 1318 w 4499"/>
                <a:gd name="T3" fmla="*/ 319 h 1132"/>
                <a:gd name="T4" fmla="*/ 1250 w 4499"/>
                <a:gd name="T5" fmla="*/ 369 h 1132"/>
                <a:gd name="T6" fmla="*/ 1199 w 4499"/>
                <a:gd name="T7" fmla="*/ 438 h 1132"/>
                <a:gd name="T8" fmla="*/ 1172 w 4499"/>
                <a:gd name="T9" fmla="*/ 521 h 1132"/>
                <a:gd name="T10" fmla="*/ 1172 w 4499"/>
                <a:gd name="T11" fmla="*/ 611 h 1132"/>
                <a:gd name="T12" fmla="*/ 1199 w 4499"/>
                <a:gd name="T13" fmla="*/ 693 h 1132"/>
                <a:gd name="T14" fmla="*/ 1250 w 4499"/>
                <a:gd name="T15" fmla="*/ 763 h 1132"/>
                <a:gd name="T16" fmla="*/ 1318 w 4499"/>
                <a:gd name="T17" fmla="*/ 814 h 1132"/>
                <a:gd name="T18" fmla="*/ 1402 w 4499"/>
                <a:gd name="T19" fmla="*/ 841 h 1132"/>
                <a:gd name="T20" fmla="*/ 1492 w 4499"/>
                <a:gd name="T21" fmla="*/ 841 h 1132"/>
                <a:gd name="T22" fmla="*/ 1574 w 4499"/>
                <a:gd name="T23" fmla="*/ 814 h 1132"/>
                <a:gd name="T24" fmla="*/ 1644 w 4499"/>
                <a:gd name="T25" fmla="*/ 763 h 1132"/>
                <a:gd name="T26" fmla="*/ 1695 w 4499"/>
                <a:gd name="T27" fmla="*/ 693 h 1132"/>
                <a:gd name="T28" fmla="*/ 1722 w 4499"/>
                <a:gd name="T29" fmla="*/ 611 h 1132"/>
                <a:gd name="T30" fmla="*/ 1722 w 4499"/>
                <a:gd name="T31" fmla="*/ 521 h 1132"/>
                <a:gd name="T32" fmla="*/ 1695 w 4499"/>
                <a:gd name="T33" fmla="*/ 438 h 1132"/>
                <a:gd name="T34" fmla="*/ 1644 w 4499"/>
                <a:gd name="T35" fmla="*/ 369 h 1132"/>
                <a:gd name="T36" fmla="*/ 1574 w 4499"/>
                <a:gd name="T37" fmla="*/ 319 h 1132"/>
                <a:gd name="T38" fmla="*/ 1492 w 4499"/>
                <a:gd name="T39" fmla="*/ 291 h 1132"/>
                <a:gd name="T40" fmla="*/ 1447 w 4499"/>
                <a:gd name="T41" fmla="*/ 0 h 1132"/>
                <a:gd name="T42" fmla="*/ 1574 w 4499"/>
                <a:gd name="T43" fmla="*/ 14 h 1132"/>
                <a:gd name="T44" fmla="*/ 1692 w 4499"/>
                <a:gd name="T45" fmla="*/ 55 h 1132"/>
                <a:gd name="T46" fmla="*/ 1796 w 4499"/>
                <a:gd name="T47" fmla="*/ 120 h 1132"/>
                <a:gd name="T48" fmla="*/ 1884 w 4499"/>
                <a:gd name="T49" fmla="*/ 205 h 1132"/>
                <a:gd name="T50" fmla="*/ 1951 w 4499"/>
                <a:gd name="T51" fmla="*/ 306 h 1132"/>
                <a:gd name="T52" fmla="*/ 1996 w 4499"/>
                <a:gd name="T53" fmla="*/ 423 h 1132"/>
                <a:gd name="T54" fmla="*/ 4388 w 4499"/>
                <a:gd name="T55" fmla="*/ 425 h 1132"/>
                <a:gd name="T56" fmla="*/ 4444 w 4499"/>
                <a:gd name="T57" fmla="*/ 454 h 1132"/>
                <a:gd name="T58" fmla="*/ 4484 w 4499"/>
                <a:gd name="T59" fmla="*/ 503 h 1132"/>
                <a:gd name="T60" fmla="*/ 4499 w 4499"/>
                <a:gd name="T61" fmla="*/ 566 h 1132"/>
                <a:gd name="T62" fmla="*/ 4484 w 4499"/>
                <a:gd name="T63" fmla="*/ 629 h 1132"/>
                <a:gd name="T64" fmla="*/ 4444 w 4499"/>
                <a:gd name="T65" fmla="*/ 678 h 1132"/>
                <a:gd name="T66" fmla="*/ 4388 w 4499"/>
                <a:gd name="T67" fmla="*/ 707 h 1132"/>
                <a:gd name="T68" fmla="*/ 1996 w 4499"/>
                <a:gd name="T69" fmla="*/ 710 h 1132"/>
                <a:gd name="T70" fmla="*/ 1951 w 4499"/>
                <a:gd name="T71" fmla="*/ 826 h 1132"/>
                <a:gd name="T72" fmla="*/ 1884 w 4499"/>
                <a:gd name="T73" fmla="*/ 927 h 1132"/>
                <a:gd name="T74" fmla="*/ 1796 w 4499"/>
                <a:gd name="T75" fmla="*/ 1012 h 1132"/>
                <a:gd name="T76" fmla="*/ 1692 w 4499"/>
                <a:gd name="T77" fmla="*/ 1078 h 1132"/>
                <a:gd name="T78" fmla="*/ 1574 w 4499"/>
                <a:gd name="T79" fmla="*/ 1119 h 1132"/>
                <a:gd name="T80" fmla="*/ 1447 w 4499"/>
                <a:gd name="T81" fmla="*/ 1132 h 1132"/>
                <a:gd name="T82" fmla="*/ 1320 w 4499"/>
                <a:gd name="T83" fmla="*/ 1119 h 1132"/>
                <a:gd name="T84" fmla="*/ 1202 w 4499"/>
                <a:gd name="T85" fmla="*/ 1078 h 1132"/>
                <a:gd name="T86" fmla="*/ 1098 w 4499"/>
                <a:gd name="T87" fmla="*/ 1012 h 1132"/>
                <a:gd name="T88" fmla="*/ 1010 w 4499"/>
                <a:gd name="T89" fmla="*/ 927 h 1132"/>
                <a:gd name="T90" fmla="*/ 943 w 4499"/>
                <a:gd name="T91" fmla="*/ 826 h 1132"/>
                <a:gd name="T92" fmla="*/ 898 w 4499"/>
                <a:gd name="T93" fmla="*/ 710 h 1132"/>
                <a:gd name="T94" fmla="*/ 111 w 4499"/>
                <a:gd name="T95" fmla="*/ 707 h 1132"/>
                <a:gd name="T96" fmla="*/ 53 w 4499"/>
                <a:gd name="T97" fmla="*/ 678 h 1132"/>
                <a:gd name="T98" fmla="*/ 15 w 4499"/>
                <a:gd name="T99" fmla="*/ 629 h 1132"/>
                <a:gd name="T100" fmla="*/ 0 w 4499"/>
                <a:gd name="T101" fmla="*/ 566 h 1132"/>
                <a:gd name="T102" fmla="*/ 15 w 4499"/>
                <a:gd name="T103" fmla="*/ 503 h 1132"/>
                <a:gd name="T104" fmla="*/ 53 w 4499"/>
                <a:gd name="T105" fmla="*/ 454 h 1132"/>
                <a:gd name="T106" fmla="*/ 111 w 4499"/>
                <a:gd name="T107" fmla="*/ 425 h 1132"/>
                <a:gd name="T108" fmla="*/ 898 w 4499"/>
                <a:gd name="T109" fmla="*/ 423 h 1132"/>
                <a:gd name="T110" fmla="*/ 943 w 4499"/>
                <a:gd name="T111" fmla="*/ 306 h 1132"/>
                <a:gd name="T112" fmla="*/ 1010 w 4499"/>
                <a:gd name="T113" fmla="*/ 205 h 1132"/>
                <a:gd name="T114" fmla="*/ 1098 w 4499"/>
                <a:gd name="T115" fmla="*/ 120 h 1132"/>
                <a:gd name="T116" fmla="*/ 1202 w 4499"/>
                <a:gd name="T117" fmla="*/ 55 h 1132"/>
                <a:gd name="T118" fmla="*/ 1320 w 4499"/>
                <a:gd name="T119" fmla="*/ 14 h 1132"/>
                <a:gd name="T120" fmla="*/ 1447 w 4499"/>
                <a:gd name="T121" fmla="*/ 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99" h="1132">
                  <a:moveTo>
                    <a:pt x="1447" y="287"/>
                  </a:moveTo>
                  <a:lnTo>
                    <a:pt x="1402" y="291"/>
                  </a:lnTo>
                  <a:lnTo>
                    <a:pt x="1360" y="302"/>
                  </a:lnTo>
                  <a:lnTo>
                    <a:pt x="1318" y="319"/>
                  </a:lnTo>
                  <a:lnTo>
                    <a:pt x="1283" y="342"/>
                  </a:lnTo>
                  <a:lnTo>
                    <a:pt x="1250" y="369"/>
                  </a:lnTo>
                  <a:lnTo>
                    <a:pt x="1223" y="402"/>
                  </a:lnTo>
                  <a:lnTo>
                    <a:pt x="1199" y="438"/>
                  </a:lnTo>
                  <a:lnTo>
                    <a:pt x="1183" y="479"/>
                  </a:lnTo>
                  <a:lnTo>
                    <a:pt x="1172" y="521"/>
                  </a:lnTo>
                  <a:lnTo>
                    <a:pt x="1168" y="566"/>
                  </a:lnTo>
                  <a:lnTo>
                    <a:pt x="1172" y="611"/>
                  </a:lnTo>
                  <a:lnTo>
                    <a:pt x="1183" y="654"/>
                  </a:lnTo>
                  <a:lnTo>
                    <a:pt x="1199" y="693"/>
                  </a:lnTo>
                  <a:lnTo>
                    <a:pt x="1223" y="730"/>
                  </a:lnTo>
                  <a:lnTo>
                    <a:pt x="1250" y="763"/>
                  </a:lnTo>
                  <a:lnTo>
                    <a:pt x="1283" y="791"/>
                  </a:lnTo>
                  <a:lnTo>
                    <a:pt x="1318" y="814"/>
                  </a:lnTo>
                  <a:lnTo>
                    <a:pt x="1360" y="830"/>
                  </a:lnTo>
                  <a:lnTo>
                    <a:pt x="1402" y="841"/>
                  </a:lnTo>
                  <a:lnTo>
                    <a:pt x="1447" y="845"/>
                  </a:lnTo>
                  <a:lnTo>
                    <a:pt x="1492" y="841"/>
                  </a:lnTo>
                  <a:lnTo>
                    <a:pt x="1535" y="830"/>
                  </a:lnTo>
                  <a:lnTo>
                    <a:pt x="1574" y="814"/>
                  </a:lnTo>
                  <a:lnTo>
                    <a:pt x="1611" y="791"/>
                  </a:lnTo>
                  <a:lnTo>
                    <a:pt x="1644" y="763"/>
                  </a:lnTo>
                  <a:lnTo>
                    <a:pt x="1672" y="730"/>
                  </a:lnTo>
                  <a:lnTo>
                    <a:pt x="1695" y="693"/>
                  </a:lnTo>
                  <a:lnTo>
                    <a:pt x="1711" y="654"/>
                  </a:lnTo>
                  <a:lnTo>
                    <a:pt x="1722" y="611"/>
                  </a:lnTo>
                  <a:lnTo>
                    <a:pt x="1726" y="566"/>
                  </a:lnTo>
                  <a:lnTo>
                    <a:pt x="1722" y="521"/>
                  </a:lnTo>
                  <a:lnTo>
                    <a:pt x="1711" y="479"/>
                  </a:lnTo>
                  <a:lnTo>
                    <a:pt x="1695" y="438"/>
                  </a:lnTo>
                  <a:lnTo>
                    <a:pt x="1672" y="402"/>
                  </a:lnTo>
                  <a:lnTo>
                    <a:pt x="1644" y="369"/>
                  </a:lnTo>
                  <a:lnTo>
                    <a:pt x="1611" y="342"/>
                  </a:lnTo>
                  <a:lnTo>
                    <a:pt x="1574" y="319"/>
                  </a:lnTo>
                  <a:lnTo>
                    <a:pt x="1535" y="302"/>
                  </a:lnTo>
                  <a:lnTo>
                    <a:pt x="1492" y="291"/>
                  </a:lnTo>
                  <a:lnTo>
                    <a:pt x="1447" y="287"/>
                  </a:lnTo>
                  <a:close/>
                  <a:moveTo>
                    <a:pt x="1447" y="0"/>
                  </a:moveTo>
                  <a:lnTo>
                    <a:pt x="1511" y="3"/>
                  </a:lnTo>
                  <a:lnTo>
                    <a:pt x="1574" y="14"/>
                  </a:lnTo>
                  <a:lnTo>
                    <a:pt x="1635" y="32"/>
                  </a:lnTo>
                  <a:lnTo>
                    <a:pt x="1692" y="55"/>
                  </a:lnTo>
                  <a:lnTo>
                    <a:pt x="1746" y="85"/>
                  </a:lnTo>
                  <a:lnTo>
                    <a:pt x="1796" y="120"/>
                  </a:lnTo>
                  <a:lnTo>
                    <a:pt x="1841" y="160"/>
                  </a:lnTo>
                  <a:lnTo>
                    <a:pt x="1884" y="205"/>
                  </a:lnTo>
                  <a:lnTo>
                    <a:pt x="1919" y="253"/>
                  </a:lnTo>
                  <a:lnTo>
                    <a:pt x="1951" y="306"/>
                  </a:lnTo>
                  <a:lnTo>
                    <a:pt x="1977" y="362"/>
                  </a:lnTo>
                  <a:lnTo>
                    <a:pt x="1996" y="423"/>
                  </a:lnTo>
                  <a:lnTo>
                    <a:pt x="4355" y="423"/>
                  </a:lnTo>
                  <a:lnTo>
                    <a:pt x="4388" y="425"/>
                  </a:lnTo>
                  <a:lnTo>
                    <a:pt x="4418" y="436"/>
                  </a:lnTo>
                  <a:lnTo>
                    <a:pt x="4444" y="454"/>
                  </a:lnTo>
                  <a:lnTo>
                    <a:pt x="4467" y="476"/>
                  </a:lnTo>
                  <a:lnTo>
                    <a:pt x="4484" y="503"/>
                  </a:lnTo>
                  <a:lnTo>
                    <a:pt x="4495" y="533"/>
                  </a:lnTo>
                  <a:lnTo>
                    <a:pt x="4499" y="566"/>
                  </a:lnTo>
                  <a:lnTo>
                    <a:pt x="4495" y="599"/>
                  </a:lnTo>
                  <a:lnTo>
                    <a:pt x="4484" y="629"/>
                  </a:lnTo>
                  <a:lnTo>
                    <a:pt x="4467" y="656"/>
                  </a:lnTo>
                  <a:lnTo>
                    <a:pt x="4444" y="678"/>
                  </a:lnTo>
                  <a:lnTo>
                    <a:pt x="4418" y="696"/>
                  </a:lnTo>
                  <a:lnTo>
                    <a:pt x="4388" y="707"/>
                  </a:lnTo>
                  <a:lnTo>
                    <a:pt x="4355" y="710"/>
                  </a:lnTo>
                  <a:lnTo>
                    <a:pt x="1996" y="710"/>
                  </a:lnTo>
                  <a:lnTo>
                    <a:pt x="1977" y="770"/>
                  </a:lnTo>
                  <a:lnTo>
                    <a:pt x="1951" y="826"/>
                  </a:lnTo>
                  <a:lnTo>
                    <a:pt x="1919" y="879"/>
                  </a:lnTo>
                  <a:lnTo>
                    <a:pt x="1884" y="927"/>
                  </a:lnTo>
                  <a:lnTo>
                    <a:pt x="1841" y="972"/>
                  </a:lnTo>
                  <a:lnTo>
                    <a:pt x="1796" y="1012"/>
                  </a:lnTo>
                  <a:lnTo>
                    <a:pt x="1746" y="1048"/>
                  </a:lnTo>
                  <a:lnTo>
                    <a:pt x="1692" y="1078"/>
                  </a:lnTo>
                  <a:lnTo>
                    <a:pt x="1635" y="1101"/>
                  </a:lnTo>
                  <a:lnTo>
                    <a:pt x="1574" y="1119"/>
                  </a:lnTo>
                  <a:lnTo>
                    <a:pt x="1511" y="1130"/>
                  </a:lnTo>
                  <a:lnTo>
                    <a:pt x="1447" y="1132"/>
                  </a:lnTo>
                  <a:lnTo>
                    <a:pt x="1383" y="1130"/>
                  </a:lnTo>
                  <a:lnTo>
                    <a:pt x="1320" y="1119"/>
                  </a:lnTo>
                  <a:lnTo>
                    <a:pt x="1260" y="1101"/>
                  </a:lnTo>
                  <a:lnTo>
                    <a:pt x="1202" y="1078"/>
                  </a:lnTo>
                  <a:lnTo>
                    <a:pt x="1149" y="1048"/>
                  </a:lnTo>
                  <a:lnTo>
                    <a:pt x="1098" y="1012"/>
                  </a:lnTo>
                  <a:lnTo>
                    <a:pt x="1053" y="972"/>
                  </a:lnTo>
                  <a:lnTo>
                    <a:pt x="1010" y="927"/>
                  </a:lnTo>
                  <a:lnTo>
                    <a:pt x="975" y="879"/>
                  </a:lnTo>
                  <a:lnTo>
                    <a:pt x="943" y="826"/>
                  </a:lnTo>
                  <a:lnTo>
                    <a:pt x="917" y="770"/>
                  </a:lnTo>
                  <a:lnTo>
                    <a:pt x="898" y="710"/>
                  </a:lnTo>
                  <a:lnTo>
                    <a:pt x="144" y="710"/>
                  </a:lnTo>
                  <a:lnTo>
                    <a:pt x="111" y="707"/>
                  </a:lnTo>
                  <a:lnTo>
                    <a:pt x="81" y="696"/>
                  </a:lnTo>
                  <a:lnTo>
                    <a:pt x="53" y="678"/>
                  </a:lnTo>
                  <a:lnTo>
                    <a:pt x="31" y="656"/>
                  </a:lnTo>
                  <a:lnTo>
                    <a:pt x="15" y="629"/>
                  </a:lnTo>
                  <a:lnTo>
                    <a:pt x="4" y="599"/>
                  </a:lnTo>
                  <a:lnTo>
                    <a:pt x="0" y="566"/>
                  </a:lnTo>
                  <a:lnTo>
                    <a:pt x="4" y="533"/>
                  </a:lnTo>
                  <a:lnTo>
                    <a:pt x="15" y="503"/>
                  </a:lnTo>
                  <a:lnTo>
                    <a:pt x="31" y="476"/>
                  </a:lnTo>
                  <a:lnTo>
                    <a:pt x="53" y="454"/>
                  </a:lnTo>
                  <a:lnTo>
                    <a:pt x="81" y="436"/>
                  </a:lnTo>
                  <a:lnTo>
                    <a:pt x="111" y="425"/>
                  </a:lnTo>
                  <a:lnTo>
                    <a:pt x="144" y="423"/>
                  </a:lnTo>
                  <a:lnTo>
                    <a:pt x="898" y="423"/>
                  </a:lnTo>
                  <a:lnTo>
                    <a:pt x="917" y="362"/>
                  </a:lnTo>
                  <a:lnTo>
                    <a:pt x="943" y="306"/>
                  </a:lnTo>
                  <a:lnTo>
                    <a:pt x="975" y="253"/>
                  </a:lnTo>
                  <a:lnTo>
                    <a:pt x="1010" y="205"/>
                  </a:lnTo>
                  <a:lnTo>
                    <a:pt x="1051" y="160"/>
                  </a:lnTo>
                  <a:lnTo>
                    <a:pt x="1098" y="120"/>
                  </a:lnTo>
                  <a:lnTo>
                    <a:pt x="1149" y="85"/>
                  </a:lnTo>
                  <a:lnTo>
                    <a:pt x="1202" y="55"/>
                  </a:lnTo>
                  <a:lnTo>
                    <a:pt x="1260" y="32"/>
                  </a:lnTo>
                  <a:lnTo>
                    <a:pt x="1320" y="14"/>
                  </a:lnTo>
                  <a:lnTo>
                    <a:pt x="1383" y="3"/>
                  </a:lnTo>
                  <a:lnTo>
                    <a:pt x="14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102"/>
          <p:cNvGrpSpPr/>
          <p:nvPr/>
        </p:nvGrpSpPr>
        <p:grpSpPr>
          <a:xfrm>
            <a:off x="8417421" y="4563704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70" name="Oval 92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1" name="Group 93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78" name="Oval 100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Oval 101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" name="Group 94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76" name="Oval 98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Oval 99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3" name="Group 95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74" name="Oval 96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Oval 97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Group 147"/>
          <p:cNvGrpSpPr/>
          <p:nvPr/>
        </p:nvGrpSpPr>
        <p:grpSpPr>
          <a:xfrm rot="10800000">
            <a:off x="9825788" y="6462432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60" name="Oval 148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1" name="Group 149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68" name="Oval 156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Oval 157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2" name="Group 150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66" name="Oval 154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Oval 155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3" name="Group 151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64" name="Oval 152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Oval 153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6" name="CaixaDeTexto 35"/>
          <p:cNvSpPr txBox="1"/>
          <p:nvPr/>
        </p:nvSpPr>
        <p:spPr>
          <a:xfrm>
            <a:off x="-122198" y="3696111"/>
            <a:ext cx="1850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Drogarias, perfumes e cosméticos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160481" y="3696111"/>
            <a:ext cx="2259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Máquinas, eletrodomésticos, móveis e louças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4906982" y="3957686"/>
            <a:ext cx="1915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Veículos e Peças (novos e usados)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7446320" y="4011146"/>
            <a:ext cx="2153214" cy="60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Supermercados e produtos alimentícios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938952" y="6592772"/>
            <a:ext cx="2155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Tecidos, vestuário, armarinho e calçados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3407030" y="6642541"/>
            <a:ext cx="2223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Ferragens, material elétrico e de construção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6143560" y="6679216"/>
            <a:ext cx="2204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Papelaria e livrarias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10282319" y="4289359"/>
            <a:ext cx="1753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Artigos diversos</a:t>
            </a:r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36" y="5517403"/>
            <a:ext cx="283963" cy="245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m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79" y="5336564"/>
            <a:ext cx="387410" cy="335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Imagem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2" y="5451941"/>
            <a:ext cx="344152" cy="344152"/>
          </a:xfrm>
          <a:prstGeom prst="rect">
            <a:avLst/>
          </a:prstGeom>
        </p:spPr>
      </p:pic>
      <p:pic>
        <p:nvPicPr>
          <p:cNvPr id="47" name="Imagem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906" y="5220105"/>
            <a:ext cx="287384" cy="2972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Imagem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939" y="5481953"/>
            <a:ext cx="287384" cy="2972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m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58" y="5476585"/>
            <a:ext cx="245475" cy="245475"/>
          </a:xfrm>
          <a:prstGeom prst="rect">
            <a:avLst/>
          </a:prstGeom>
        </p:spPr>
      </p:pic>
      <p:pic>
        <p:nvPicPr>
          <p:cNvPr id="50" name="Imagem 4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58" y="5479964"/>
            <a:ext cx="312318" cy="312318"/>
          </a:xfrm>
          <a:prstGeom prst="rect">
            <a:avLst/>
          </a:prstGeom>
        </p:spPr>
      </p:pic>
      <p:pic>
        <p:nvPicPr>
          <p:cNvPr id="51" name="Imagem 5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832" y="5336008"/>
            <a:ext cx="312318" cy="312318"/>
          </a:xfrm>
          <a:prstGeom prst="rect">
            <a:avLst/>
          </a:prstGeom>
        </p:spPr>
      </p:pic>
      <p:pic>
        <p:nvPicPr>
          <p:cNvPr id="52" name="Imagem 5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224" y="5346339"/>
            <a:ext cx="235060" cy="235060"/>
          </a:xfrm>
          <a:prstGeom prst="rect">
            <a:avLst/>
          </a:prstGeom>
        </p:spPr>
      </p:pic>
      <p:pic>
        <p:nvPicPr>
          <p:cNvPr id="53" name="Imagem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666" y="5397894"/>
            <a:ext cx="415695" cy="415695"/>
          </a:xfrm>
          <a:prstGeom prst="rect">
            <a:avLst/>
          </a:prstGeom>
        </p:spPr>
      </p:pic>
      <p:pic>
        <p:nvPicPr>
          <p:cNvPr id="54" name="Imagem 5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924" y="5388721"/>
            <a:ext cx="344151" cy="344151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820" y="5374566"/>
            <a:ext cx="312318" cy="312318"/>
          </a:xfrm>
          <a:prstGeom prst="rect">
            <a:avLst/>
          </a:prstGeom>
        </p:spPr>
      </p:pic>
      <p:pic>
        <p:nvPicPr>
          <p:cNvPr id="56" name="Imagem 5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036" y="5357275"/>
            <a:ext cx="415695" cy="415695"/>
          </a:xfrm>
          <a:prstGeom prst="rect">
            <a:avLst/>
          </a:prstGeom>
        </p:spPr>
      </p:pic>
      <p:grpSp>
        <p:nvGrpSpPr>
          <p:cNvPr id="146" name="Grupo 145"/>
          <p:cNvGrpSpPr/>
          <p:nvPr userDrawn="1"/>
        </p:nvGrpSpPr>
        <p:grpSpPr>
          <a:xfrm rot="10800000">
            <a:off x="4465802" y="3366269"/>
            <a:ext cx="3213580" cy="78274"/>
            <a:chOff x="882316" y="1347538"/>
            <a:chExt cx="10315073" cy="80210"/>
          </a:xfrm>
        </p:grpSpPr>
        <p:cxnSp>
          <p:nvCxnSpPr>
            <p:cNvPr id="147" name="Conector reto 146"/>
            <p:cNvCxnSpPr/>
            <p:nvPr/>
          </p:nvCxnSpPr>
          <p:spPr>
            <a:xfrm>
              <a:off x="882316" y="1347538"/>
              <a:ext cx="10315073" cy="0"/>
            </a:xfrm>
            <a:prstGeom prst="line">
              <a:avLst/>
            </a:prstGeom>
            <a:ln w="57150">
              <a:solidFill>
                <a:srgbClr val="112F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ector reto 147"/>
            <p:cNvCxnSpPr/>
            <p:nvPr/>
          </p:nvCxnSpPr>
          <p:spPr>
            <a:xfrm>
              <a:off x="882316" y="1427748"/>
              <a:ext cx="10315073" cy="0"/>
            </a:xfrm>
            <a:prstGeom prst="line">
              <a:avLst/>
            </a:prstGeom>
            <a:ln w="3175">
              <a:solidFill>
                <a:srgbClr val="112F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Retângulo 148"/>
          <p:cNvSpPr/>
          <p:nvPr userDrawn="1"/>
        </p:nvSpPr>
        <p:spPr>
          <a:xfrm>
            <a:off x="5579393" y="779205"/>
            <a:ext cx="62764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rgbClr val="112F8D"/>
                </a:solidFill>
                <a:latin typeface="Century Gothic" panose="020B0502020202020204" pitchFamily="34" charset="0"/>
              </a:rPr>
              <a:t>Indicador de vendas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é  um instrumento que mensura o desempenho do varejo.</a:t>
            </a:r>
          </a:p>
          <a:p>
            <a:pPr algn="just"/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Subsidiar os empresários com informações para uma melhor gestão de seus negócios e tomada de decisão.</a:t>
            </a:r>
          </a:p>
        </p:txBody>
      </p:sp>
      <p:sp>
        <p:nvSpPr>
          <p:cNvPr id="150" name="CaixaDeTexto 149"/>
          <p:cNvSpPr txBox="1"/>
          <p:nvPr userDrawn="1"/>
        </p:nvSpPr>
        <p:spPr>
          <a:xfrm>
            <a:off x="-20009" y="7388844"/>
            <a:ext cx="3496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Setor de Economia, Pesquisa e Mercado</a:t>
            </a:r>
          </a:p>
        </p:txBody>
      </p:sp>
      <p:sp>
        <p:nvSpPr>
          <p:cNvPr id="156" name="Rounded Rectangle 14"/>
          <p:cNvSpPr/>
          <p:nvPr userDrawn="1"/>
        </p:nvSpPr>
        <p:spPr>
          <a:xfrm rot="2700000">
            <a:off x="10801117" y="4967301"/>
            <a:ext cx="742757" cy="7427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76200" dist="50800" dir="135000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ounded Rectangle 21"/>
          <p:cNvSpPr/>
          <p:nvPr userDrawn="1"/>
        </p:nvSpPr>
        <p:spPr>
          <a:xfrm rot="3564405">
            <a:off x="10831758" y="5261920"/>
            <a:ext cx="742757" cy="7427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2900" sx="103000" sy="103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9" name="Imagem 15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798" y="5602257"/>
            <a:ext cx="258148" cy="2233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0" name="Imagem 159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870" y="5562437"/>
            <a:ext cx="258148" cy="2233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1" name="Imagem 16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941" y="5304488"/>
            <a:ext cx="312318" cy="312318"/>
          </a:xfrm>
          <a:prstGeom prst="rect">
            <a:avLst/>
          </a:prstGeom>
        </p:spPr>
      </p:pic>
      <p:grpSp>
        <p:nvGrpSpPr>
          <p:cNvPr id="162" name="Group 102"/>
          <p:cNvGrpSpPr/>
          <p:nvPr userDrawn="1"/>
        </p:nvGrpSpPr>
        <p:grpSpPr>
          <a:xfrm>
            <a:off x="11075674" y="4640060"/>
            <a:ext cx="193641" cy="152713"/>
            <a:chOff x="1924702" y="2309895"/>
            <a:chExt cx="423801" cy="334225"/>
          </a:xfrm>
          <a:solidFill>
            <a:schemeClr val="bg1">
              <a:lumMod val="50000"/>
            </a:schemeClr>
          </a:solidFill>
        </p:grpSpPr>
        <p:sp>
          <p:nvSpPr>
            <p:cNvPr id="163" name="Oval 92"/>
            <p:cNvSpPr/>
            <p:nvPr/>
          </p:nvSpPr>
          <p:spPr>
            <a:xfrm>
              <a:off x="2085619" y="2309895"/>
              <a:ext cx="101967" cy="1019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4" name="Group 93"/>
            <p:cNvGrpSpPr/>
            <p:nvPr/>
          </p:nvGrpSpPr>
          <p:grpSpPr>
            <a:xfrm>
              <a:off x="2009144" y="2438298"/>
              <a:ext cx="254918" cy="67978"/>
              <a:chOff x="6094412" y="2895600"/>
              <a:chExt cx="1143000" cy="304800"/>
            </a:xfrm>
            <a:grpFill/>
          </p:grpSpPr>
          <p:sp>
            <p:nvSpPr>
              <p:cNvPr id="171" name="Oval 100"/>
              <p:cNvSpPr/>
              <p:nvPr/>
            </p:nvSpPr>
            <p:spPr>
              <a:xfrm>
                <a:off x="60944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" name="Oval 101"/>
              <p:cNvSpPr/>
              <p:nvPr/>
            </p:nvSpPr>
            <p:spPr>
              <a:xfrm>
                <a:off x="6932612" y="2895600"/>
                <a:ext cx="304800" cy="30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5" name="Group 94"/>
            <p:cNvGrpSpPr/>
            <p:nvPr/>
          </p:nvGrpSpPr>
          <p:grpSpPr>
            <a:xfrm>
              <a:off x="1958691" y="2532712"/>
              <a:ext cx="355823" cy="50983"/>
              <a:chOff x="5870574" y="3397250"/>
              <a:chExt cx="1595438" cy="228600"/>
            </a:xfrm>
            <a:grpFill/>
          </p:grpSpPr>
          <p:sp>
            <p:nvSpPr>
              <p:cNvPr id="169" name="Oval 98"/>
              <p:cNvSpPr/>
              <p:nvPr/>
            </p:nvSpPr>
            <p:spPr>
              <a:xfrm>
                <a:off x="5870574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" name="Oval 99"/>
              <p:cNvSpPr/>
              <p:nvPr/>
            </p:nvSpPr>
            <p:spPr>
              <a:xfrm>
                <a:off x="7237412" y="339725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6" name="Group 95"/>
            <p:cNvGrpSpPr/>
            <p:nvPr/>
          </p:nvGrpSpPr>
          <p:grpSpPr>
            <a:xfrm>
              <a:off x="1924702" y="2610131"/>
              <a:ext cx="423801" cy="33989"/>
              <a:chOff x="5718174" y="3708400"/>
              <a:chExt cx="1900238" cy="152400"/>
            </a:xfrm>
            <a:grpFill/>
          </p:grpSpPr>
          <p:sp>
            <p:nvSpPr>
              <p:cNvPr id="167" name="Oval 96"/>
              <p:cNvSpPr/>
              <p:nvPr/>
            </p:nvSpPr>
            <p:spPr>
              <a:xfrm>
                <a:off x="7466012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" name="Oval 97"/>
              <p:cNvSpPr/>
              <p:nvPr/>
            </p:nvSpPr>
            <p:spPr>
              <a:xfrm>
                <a:off x="5718174" y="3708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3" name="CaixaDeTexto 172"/>
          <p:cNvSpPr txBox="1"/>
          <p:nvPr userDrawn="1"/>
        </p:nvSpPr>
        <p:spPr>
          <a:xfrm>
            <a:off x="8829901" y="6679922"/>
            <a:ext cx="2204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Informática</a:t>
            </a:r>
          </a:p>
        </p:txBody>
      </p:sp>
      <p:pic>
        <p:nvPicPr>
          <p:cNvPr id="14338" name="Picture 2" descr="C:\Users\gilson.machado\Desktop\download.png"/>
          <p:cNvPicPr>
            <a:picLocks noChangeAspect="1" noChangeArrowheads="1"/>
          </p:cNvPicPr>
          <p:nvPr userDrawn="1"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419" y="5368753"/>
            <a:ext cx="565342" cy="37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607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486694" y="197917"/>
            <a:ext cx="3704855" cy="425455"/>
          </a:xfrm>
          <a:prstGeom prst="rect">
            <a:avLst/>
          </a:prstGeom>
          <a:gradFill flip="none" rotWithShape="1">
            <a:gsLst>
              <a:gs pos="0">
                <a:srgbClr val="9E0000">
                  <a:shade val="30000"/>
                  <a:satMod val="115000"/>
                </a:srgbClr>
              </a:gs>
              <a:gs pos="50000">
                <a:srgbClr val="9E0000">
                  <a:shade val="67500"/>
                  <a:satMod val="115000"/>
                </a:srgbClr>
              </a:gs>
              <a:gs pos="100000">
                <a:srgbClr val="9E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2222500">
              <a:spcBef>
                <a:spcPct val="0"/>
              </a:spcBef>
            </a:pPr>
            <a:r>
              <a:rPr lang="pt-BR" sz="16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COMPARAÇÃO MENSAL</a:t>
            </a:r>
          </a:p>
        </p:txBody>
      </p:sp>
      <p:cxnSp>
        <p:nvCxnSpPr>
          <p:cNvPr id="8" name="Conector reto 7"/>
          <p:cNvCxnSpPr/>
          <p:nvPr userDrawn="1"/>
        </p:nvCxnSpPr>
        <p:spPr>
          <a:xfrm>
            <a:off x="-25474" y="405115"/>
            <a:ext cx="1535240" cy="0"/>
          </a:xfrm>
          <a:prstGeom prst="line">
            <a:avLst/>
          </a:prstGeom>
          <a:ln w="38100">
            <a:solidFill>
              <a:srgbClr val="9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69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486694" y="197917"/>
            <a:ext cx="3704855" cy="4254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2222500">
              <a:spcBef>
                <a:spcPct val="0"/>
              </a:spcBef>
            </a:pPr>
            <a:r>
              <a:rPr lang="pt-BR" sz="16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COMPARAÇÃO MENSAL</a:t>
            </a:r>
          </a:p>
        </p:txBody>
      </p:sp>
      <p:cxnSp>
        <p:nvCxnSpPr>
          <p:cNvPr id="9" name="Conector reto 8"/>
          <p:cNvCxnSpPr/>
          <p:nvPr userDrawn="1"/>
        </p:nvCxnSpPr>
        <p:spPr>
          <a:xfrm>
            <a:off x="-25474" y="405115"/>
            <a:ext cx="153524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3214886" y="3049517"/>
            <a:ext cx="5688632" cy="4254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/>
          <p:cNvCxnSpPr/>
          <p:nvPr userDrawn="1"/>
        </p:nvCxnSpPr>
        <p:spPr>
          <a:xfrm>
            <a:off x="968990" y="3280613"/>
            <a:ext cx="224589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 userDrawn="1"/>
        </p:nvCxnSpPr>
        <p:spPr>
          <a:xfrm>
            <a:off x="8879990" y="3262244"/>
            <a:ext cx="2245896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57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486694" y="197917"/>
            <a:ext cx="3704855" cy="42545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  <a:shade val="30000"/>
                  <a:satMod val="115000"/>
                </a:schemeClr>
              </a:gs>
              <a:gs pos="50000">
                <a:schemeClr val="accent3">
                  <a:lumMod val="50000"/>
                  <a:shade val="67500"/>
                  <a:satMod val="115000"/>
                </a:schemeClr>
              </a:gs>
              <a:gs pos="100000">
                <a:schemeClr val="accent3">
                  <a:lumMod val="5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2222500">
              <a:spcBef>
                <a:spcPct val="0"/>
              </a:spcBef>
            </a:pPr>
            <a:r>
              <a:rPr lang="pt-BR" sz="18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COMPARAÇÃO ANUAL</a:t>
            </a:r>
          </a:p>
        </p:txBody>
      </p:sp>
      <p:cxnSp>
        <p:nvCxnSpPr>
          <p:cNvPr id="13" name="Conector reto 12"/>
          <p:cNvCxnSpPr/>
          <p:nvPr userDrawn="1"/>
        </p:nvCxnSpPr>
        <p:spPr>
          <a:xfrm>
            <a:off x="-25474" y="432411"/>
            <a:ext cx="1535240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51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486693" y="225213"/>
            <a:ext cx="5616625" cy="425455"/>
          </a:xfrm>
          <a:prstGeom prst="rect">
            <a:avLst/>
          </a:prstGeom>
          <a:solidFill>
            <a:srgbClr val="718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dirty="0"/>
          </a:p>
        </p:txBody>
      </p:sp>
      <p:cxnSp>
        <p:nvCxnSpPr>
          <p:cNvPr id="9" name="Conector reto 8"/>
          <p:cNvCxnSpPr/>
          <p:nvPr userDrawn="1"/>
        </p:nvCxnSpPr>
        <p:spPr>
          <a:xfrm>
            <a:off x="-25474" y="432411"/>
            <a:ext cx="1535240" cy="0"/>
          </a:xfrm>
          <a:prstGeom prst="line">
            <a:avLst/>
          </a:prstGeom>
          <a:ln w="38100">
            <a:solidFill>
              <a:srgbClr val="718B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545053" y="4401677"/>
            <a:ext cx="5616625" cy="425455"/>
          </a:xfrm>
          <a:prstGeom prst="rect">
            <a:avLst/>
          </a:prstGeom>
          <a:solidFill>
            <a:srgbClr val="718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1" name="Conector reto 10"/>
          <p:cNvCxnSpPr/>
          <p:nvPr userDrawn="1"/>
        </p:nvCxnSpPr>
        <p:spPr>
          <a:xfrm>
            <a:off x="0" y="4608875"/>
            <a:ext cx="1535240" cy="0"/>
          </a:xfrm>
          <a:prstGeom prst="line">
            <a:avLst/>
          </a:prstGeom>
          <a:ln w="38100">
            <a:solidFill>
              <a:srgbClr val="718B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715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486693" y="225213"/>
            <a:ext cx="4032449" cy="42545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2222500">
              <a:spcBef>
                <a:spcPct val="0"/>
              </a:spcBef>
            </a:pPr>
            <a:r>
              <a:rPr lang="pt-BR" sz="1600" b="1" kern="12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COMPARAÇÃO</a:t>
            </a:r>
            <a:r>
              <a:rPr lang="pt-BR" sz="16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ACUMULADO DO ANO</a:t>
            </a:r>
          </a:p>
        </p:txBody>
      </p:sp>
      <p:cxnSp>
        <p:nvCxnSpPr>
          <p:cNvPr id="8" name="Conector reto 7"/>
          <p:cNvCxnSpPr/>
          <p:nvPr userDrawn="1"/>
        </p:nvCxnSpPr>
        <p:spPr>
          <a:xfrm>
            <a:off x="-25474" y="432411"/>
            <a:ext cx="1535240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92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2"/>
          <p:cNvGrpSpPr/>
          <p:nvPr userDrawn="1"/>
        </p:nvGrpSpPr>
        <p:grpSpPr>
          <a:xfrm>
            <a:off x="4600235" y="3150245"/>
            <a:ext cx="2935131" cy="1827348"/>
            <a:chOff x="2307433" y="2655447"/>
            <a:chExt cx="1363326" cy="64518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Rectangle 13"/>
            <p:cNvSpPr/>
            <p:nvPr/>
          </p:nvSpPr>
          <p:spPr>
            <a:xfrm>
              <a:off x="2307433" y="2655447"/>
              <a:ext cx="1363325" cy="234797"/>
            </a:xfrm>
            <a:prstGeom prst="rect">
              <a:avLst/>
            </a:prstGeom>
            <a:solidFill>
              <a:srgbClr val="15AA9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Rectangle 14"/>
            <p:cNvSpPr/>
            <p:nvPr/>
          </p:nvSpPr>
          <p:spPr>
            <a:xfrm>
              <a:off x="2307434" y="2890244"/>
              <a:ext cx="1363325" cy="410392"/>
            </a:xfrm>
            <a:prstGeom prst="rect">
              <a:avLst/>
            </a:prstGeom>
            <a:solidFill>
              <a:srgbClr val="15AA9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endParaRPr lang="pt-BR" sz="1800" dirty="0">
                <a:solidFill>
                  <a:schemeClr val="bg1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Group 7"/>
          <p:cNvGrpSpPr/>
          <p:nvPr userDrawn="1"/>
        </p:nvGrpSpPr>
        <p:grpSpPr>
          <a:xfrm>
            <a:off x="7687076" y="5447367"/>
            <a:ext cx="2944634" cy="1807334"/>
            <a:chOff x="2332892" y="1919153"/>
            <a:chExt cx="2944634" cy="180733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" name="Rectangle 1"/>
            <p:cNvSpPr/>
            <p:nvPr/>
          </p:nvSpPr>
          <p:spPr>
            <a:xfrm>
              <a:off x="2332892" y="2572617"/>
              <a:ext cx="2944634" cy="1153870"/>
            </a:xfrm>
            <a:prstGeom prst="rect">
              <a:avLst/>
            </a:prstGeom>
            <a:solidFill>
              <a:srgbClr val="F19B1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/>
              <a:endParaRPr lang="pt-BR" sz="1800" b="1" dirty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5" name="Rectangle 2"/>
            <p:cNvSpPr/>
            <p:nvPr/>
          </p:nvSpPr>
          <p:spPr>
            <a:xfrm>
              <a:off x="2332892" y="1919153"/>
              <a:ext cx="2944634" cy="665008"/>
            </a:xfrm>
            <a:prstGeom prst="rect">
              <a:avLst/>
            </a:prstGeom>
            <a:solidFill>
              <a:srgbClr val="F19B1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all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desemprego</a:t>
              </a:r>
              <a:endParaRPr kumimoji="0" lang="pt-BR" sz="1800" b="1" i="0" u="none" strike="noStrike" kern="0" cap="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16" name="Group 8"/>
          <p:cNvGrpSpPr/>
          <p:nvPr userDrawn="1"/>
        </p:nvGrpSpPr>
        <p:grpSpPr>
          <a:xfrm>
            <a:off x="1558702" y="863313"/>
            <a:ext cx="2944634" cy="1853142"/>
            <a:chOff x="1781946" y="1897740"/>
            <a:chExt cx="2944634" cy="18531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Rectangle 9"/>
            <p:cNvSpPr/>
            <p:nvPr/>
          </p:nvSpPr>
          <p:spPr>
            <a:xfrm>
              <a:off x="1791450" y="2562748"/>
              <a:ext cx="2935129" cy="1188134"/>
            </a:xfrm>
            <a:prstGeom prst="rect">
              <a:avLst/>
            </a:prstGeom>
            <a:solidFill>
              <a:srgbClr val="96B9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Rectangle 10"/>
            <p:cNvSpPr/>
            <p:nvPr/>
          </p:nvSpPr>
          <p:spPr>
            <a:xfrm>
              <a:off x="1781946" y="1897740"/>
              <a:ext cx="2944634" cy="665008"/>
            </a:xfrm>
            <a:prstGeom prst="rect">
              <a:avLst/>
            </a:prstGeom>
            <a:solidFill>
              <a:srgbClr val="96B90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all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Inflação</a:t>
              </a:r>
              <a:endParaRPr kumimoji="0" lang="pt-BR" sz="1800" b="1" i="0" u="none" strike="noStrike" kern="0" cap="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19" name="Group 16"/>
          <p:cNvGrpSpPr/>
          <p:nvPr userDrawn="1"/>
        </p:nvGrpSpPr>
        <p:grpSpPr>
          <a:xfrm>
            <a:off x="7679382" y="933955"/>
            <a:ext cx="2957080" cy="1816604"/>
            <a:chOff x="2326244" y="1899138"/>
            <a:chExt cx="2957080" cy="18221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0" name="Rectangle 17"/>
            <p:cNvSpPr/>
            <p:nvPr/>
          </p:nvSpPr>
          <p:spPr>
            <a:xfrm>
              <a:off x="2326244" y="2533887"/>
              <a:ext cx="2957080" cy="118742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Rectangle 18"/>
            <p:cNvSpPr/>
            <p:nvPr/>
          </p:nvSpPr>
          <p:spPr>
            <a:xfrm>
              <a:off x="2332892" y="1899138"/>
              <a:ext cx="2950432" cy="63474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all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Renda real</a:t>
              </a:r>
              <a:endParaRPr kumimoji="0" lang="pt-BR" sz="1800" b="1" i="0" u="none" strike="noStrike" kern="0" cap="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22" name="Group 16"/>
          <p:cNvGrpSpPr/>
          <p:nvPr userDrawn="1"/>
        </p:nvGrpSpPr>
        <p:grpSpPr>
          <a:xfrm>
            <a:off x="1558702" y="5454501"/>
            <a:ext cx="2957080" cy="1816604"/>
            <a:chOff x="2326244" y="1899138"/>
            <a:chExt cx="2957080" cy="18221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 17"/>
            <p:cNvSpPr/>
            <p:nvPr/>
          </p:nvSpPr>
          <p:spPr>
            <a:xfrm>
              <a:off x="2326244" y="2533887"/>
              <a:ext cx="2957080" cy="118742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Rectangle 18"/>
            <p:cNvSpPr/>
            <p:nvPr/>
          </p:nvSpPr>
          <p:spPr>
            <a:xfrm>
              <a:off x="2332892" y="1899138"/>
              <a:ext cx="2950432" cy="63474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0" cap="all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Taxa</a:t>
              </a:r>
              <a:r>
                <a:rPr kumimoji="0" lang="pt-BR" sz="1800" b="1" i="0" u="none" strike="noStrike" kern="0" cap="all" spc="0" normalizeH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de juros</a:t>
              </a:r>
              <a:endParaRPr kumimoji="0" lang="pt-BR" sz="1800" b="1" i="0" u="none" strike="noStrike" kern="0" cap="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4860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to 13"/>
          <p:cNvCxnSpPr/>
          <p:nvPr userDrawn="1"/>
        </p:nvCxnSpPr>
        <p:spPr>
          <a:xfrm>
            <a:off x="10655173" y="4327437"/>
            <a:ext cx="1535240" cy="0"/>
          </a:xfrm>
          <a:prstGeom prst="line">
            <a:avLst/>
          </a:prstGeom>
          <a:ln w="38100">
            <a:solidFill>
              <a:srgbClr val="107F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 userDrawn="1"/>
        </p:nvCxnSpPr>
        <p:spPr>
          <a:xfrm>
            <a:off x="-25474" y="432411"/>
            <a:ext cx="1535240" cy="0"/>
          </a:xfrm>
          <a:prstGeom prst="line">
            <a:avLst/>
          </a:prstGeom>
          <a:ln w="38100">
            <a:solidFill>
              <a:srgbClr val="107F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95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486693" y="197917"/>
            <a:ext cx="4032449" cy="4254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2222500">
              <a:spcBef>
                <a:spcPct val="0"/>
              </a:spcBef>
            </a:pPr>
            <a:r>
              <a:rPr lang="pt-BR" sz="16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COMPARAÇÃO</a:t>
            </a:r>
            <a:r>
              <a:rPr lang="pt-BR" sz="1600" b="1" baseline="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ÚLTIMOS 12 MESES</a:t>
            </a:r>
            <a:endParaRPr lang="pt-BR" sz="16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Conector reto 9"/>
          <p:cNvCxnSpPr/>
          <p:nvPr userDrawn="1"/>
        </p:nvCxnSpPr>
        <p:spPr>
          <a:xfrm>
            <a:off x="-25474" y="432411"/>
            <a:ext cx="153524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290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to 11"/>
          <p:cNvCxnSpPr/>
          <p:nvPr userDrawn="1"/>
        </p:nvCxnSpPr>
        <p:spPr>
          <a:xfrm>
            <a:off x="10655173" y="4327437"/>
            <a:ext cx="1535240" cy="0"/>
          </a:xfrm>
          <a:prstGeom prst="line">
            <a:avLst/>
          </a:prstGeom>
          <a:ln w="38100">
            <a:solidFill>
              <a:srgbClr val="B975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 userDrawn="1"/>
        </p:nvCxnSpPr>
        <p:spPr>
          <a:xfrm>
            <a:off x="-25474" y="432411"/>
            <a:ext cx="1535240" cy="0"/>
          </a:xfrm>
          <a:prstGeom prst="line">
            <a:avLst/>
          </a:prstGeom>
          <a:ln w="38100">
            <a:solidFill>
              <a:srgbClr val="B975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1509764" y="219683"/>
            <a:ext cx="8041940" cy="425455"/>
          </a:xfrm>
          <a:prstGeom prst="rect">
            <a:avLst/>
          </a:prstGeom>
          <a:solidFill>
            <a:srgbClr val="B975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="" xmlns:a16="http://schemas.microsoft.com/office/drawing/2014/main" id="{9D1B29FC-D271-46A0-9743-EC1D491FD3DF}"/>
              </a:ext>
            </a:extLst>
          </p:cNvPr>
          <p:cNvSpPr/>
          <p:nvPr userDrawn="1"/>
        </p:nvSpPr>
        <p:spPr>
          <a:xfrm flipH="1">
            <a:off x="2613233" y="4126741"/>
            <a:ext cx="8041940" cy="425455"/>
          </a:xfrm>
          <a:prstGeom prst="rect">
            <a:avLst/>
          </a:prstGeom>
          <a:solidFill>
            <a:srgbClr val="B975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0128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/>
          <p:cNvCxnSpPr/>
          <p:nvPr userDrawn="1"/>
        </p:nvCxnSpPr>
        <p:spPr>
          <a:xfrm>
            <a:off x="4047245" y="844485"/>
            <a:ext cx="0" cy="6350908"/>
          </a:xfrm>
          <a:prstGeom prst="line">
            <a:avLst/>
          </a:prstGeom>
          <a:ln>
            <a:solidFill>
              <a:srgbClr val="9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to 3"/>
          <p:cNvCxnSpPr/>
          <p:nvPr userDrawn="1"/>
        </p:nvCxnSpPr>
        <p:spPr>
          <a:xfrm>
            <a:off x="8142375" y="827067"/>
            <a:ext cx="0" cy="6368326"/>
          </a:xfrm>
          <a:prstGeom prst="line">
            <a:avLst/>
          </a:prstGeom>
          <a:ln>
            <a:solidFill>
              <a:srgbClr val="9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 userDrawn="1"/>
        </p:nvCxnSpPr>
        <p:spPr>
          <a:xfrm flipH="1">
            <a:off x="1031" y="5232001"/>
            <a:ext cx="12189382" cy="0"/>
          </a:xfrm>
          <a:prstGeom prst="line">
            <a:avLst/>
          </a:prstGeom>
          <a:ln>
            <a:solidFill>
              <a:srgbClr val="9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 userDrawn="1"/>
        </p:nvCxnSpPr>
        <p:spPr>
          <a:xfrm flipH="1">
            <a:off x="0" y="3011549"/>
            <a:ext cx="12189382" cy="0"/>
          </a:xfrm>
          <a:prstGeom prst="line">
            <a:avLst/>
          </a:prstGeom>
          <a:ln>
            <a:solidFill>
              <a:srgbClr val="9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 userDrawn="1"/>
        </p:nvSpPr>
        <p:spPr>
          <a:xfrm>
            <a:off x="118542" y="53901"/>
            <a:ext cx="10153128" cy="576064"/>
          </a:xfrm>
          <a:prstGeom prst="rect">
            <a:avLst/>
          </a:prstGeom>
          <a:gradFill flip="none" rotWithShape="1">
            <a:gsLst>
              <a:gs pos="0">
                <a:srgbClr val="9E0000">
                  <a:shade val="30000"/>
                  <a:satMod val="115000"/>
                </a:srgbClr>
              </a:gs>
              <a:gs pos="50000">
                <a:srgbClr val="9E0000">
                  <a:shade val="67500"/>
                  <a:satMod val="115000"/>
                </a:srgbClr>
              </a:gs>
              <a:gs pos="100000">
                <a:srgbClr val="9E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62871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/>
          <p:cNvCxnSpPr/>
          <p:nvPr userDrawn="1"/>
        </p:nvCxnSpPr>
        <p:spPr>
          <a:xfrm>
            <a:off x="4055858" y="831785"/>
            <a:ext cx="0" cy="635090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 userDrawn="1"/>
        </p:nvCxnSpPr>
        <p:spPr>
          <a:xfrm>
            <a:off x="8147062" y="814367"/>
            <a:ext cx="0" cy="636832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 userDrawn="1"/>
        </p:nvCxnSpPr>
        <p:spPr>
          <a:xfrm flipH="1">
            <a:off x="1031" y="5219301"/>
            <a:ext cx="12189382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H="1">
            <a:off x="0" y="2998849"/>
            <a:ext cx="12189382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 userDrawn="1"/>
        </p:nvSpPr>
        <p:spPr>
          <a:xfrm>
            <a:off x="4055858" y="7473904"/>
            <a:ext cx="324036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200" dirty="0"/>
              <a:t>*Setor de informática a partir de março de 2019</a:t>
            </a:r>
          </a:p>
        </p:txBody>
      </p:sp>
      <p:graphicFrame>
        <p:nvGraphicFramePr>
          <p:cNvPr id="12" name="Gráfico 11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678426313"/>
              </p:ext>
            </p:extLst>
          </p:nvPr>
        </p:nvGraphicFramePr>
        <p:xfrm>
          <a:off x="8230413" y="3041252"/>
          <a:ext cx="39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tângulo 12"/>
          <p:cNvSpPr/>
          <p:nvPr userDrawn="1"/>
        </p:nvSpPr>
        <p:spPr>
          <a:xfrm>
            <a:off x="118542" y="53901"/>
            <a:ext cx="10153128" cy="57606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  <a:shade val="30000"/>
                  <a:satMod val="115000"/>
                </a:schemeClr>
              </a:gs>
              <a:gs pos="50000">
                <a:schemeClr val="accent3">
                  <a:lumMod val="50000"/>
                  <a:shade val="67500"/>
                  <a:satMod val="115000"/>
                </a:schemeClr>
              </a:gs>
              <a:gs pos="100000">
                <a:schemeClr val="accent3">
                  <a:lumMod val="5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266365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/>
          <p:cNvCxnSpPr/>
          <p:nvPr userDrawn="1"/>
        </p:nvCxnSpPr>
        <p:spPr>
          <a:xfrm>
            <a:off x="4006974" y="831785"/>
            <a:ext cx="0" cy="635090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 userDrawn="1"/>
        </p:nvCxnSpPr>
        <p:spPr>
          <a:xfrm>
            <a:off x="8111430" y="814367"/>
            <a:ext cx="0" cy="6368326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 userDrawn="1"/>
        </p:nvCxnSpPr>
        <p:spPr>
          <a:xfrm flipH="1">
            <a:off x="1031" y="5219301"/>
            <a:ext cx="1218938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H="1">
            <a:off x="0" y="3006229"/>
            <a:ext cx="1218938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 userDrawn="1"/>
        </p:nvSpPr>
        <p:spPr>
          <a:xfrm>
            <a:off x="4018260" y="7439753"/>
            <a:ext cx="32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*Setor de informática a partir de março de 2019</a:t>
            </a:r>
          </a:p>
        </p:txBody>
      </p:sp>
      <p:sp>
        <p:nvSpPr>
          <p:cNvPr id="12" name="Retângulo 11"/>
          <p:cNvSpPr/>
          <p:nvPr userDrawn="1"/>
        </p:nvSpPr>
        <p:spPr>
          <a:xfrm>
            <a:off x="118542" y="53901"/>
            <a:ext cx="10153128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009900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/>
          <p:cNvCxnSpPr/>
          <p:nvPr userDrawn="1"/>
        </p:nvCxnSpPr>
        <p:spPr>
          <a:xfrm>
            <a:off x="4006974" y="831785"/>
            <a:ext cx="0" cy="635090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 userDrawn="1"/>
        </p:nvCxnSpPr>
        <p:spPr>
          <a:xfrm>
            <a:off x="8111430" y="814367"/>
            <a:ext cx="0" cy="636832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H="1">
            <a:off x="1031" y="5219301"/>
            <a:ext cx="1218938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 userDrawn="1"/>
        </p:nvCxnSpPr>
        <p:spPr>
          <a:xfrm flipH="1">
            <a:off x="0" y="2998849"/>
            <a:ext cx="1218938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 userDrawn="1"/>
        </p:nvSpPr>
        <p:spPr>
          <a:xfrm>
            <a:off x="4018260" y="7439753"/>
            <a:ext cx="32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*Setor de informática a partir de março de 2019</a:t>
            </a:r>
          </a:p>
        </p:txBody>
      </p:sp>
      <p:sp>
        <p:nvSpPr>
          <p:cNvPr id="13" name="Retângulo 12"/>
          <p:cNvSpPr/>
          <p:nvPr userDrawn="1"/>
        </p:nvSpPr>
        <p:spPr>
          <a:xfrm>
            <a:off x="118542" y="53901"/>
            <a:ext cx="10153128" cy="57606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51686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8314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 userDrawn="1"/>
        </p:nvSpPr>
        <p:spPr>
          <a:xfrm>
            <a:off x="910630" y="866056"/>
            <a:ext cx="10297144" cy="6192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Picture 2" descr="C:\Users\Administrator\Desktop\Pushpin Dev\Assets\pushpinLef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983203" y="875029"/>
            <a:ext cx="510248" cy="52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dministrator\Desktop\Pushpin Dev\Assets\pushpinLef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10712178" y="880480"/>
            <a:ext cx="522014" cy="50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 userDrawn="1"/>
        </p:nvSpPr>
        <p:spPr>
          <a:xfrm>
            <a:off x="794" y="152587"/>
            <a:ext cx="121896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tx1"/>
                </a:solidFill>
                <a:latin typeface="Century Gothic" pitchFamily="34" charset="0"/>
              </a:rPr>
              <a:t>Projeções indicadores</a:t>
            </a:r>
            <a:r>
              <a:rPr lang="pt-BR" sz="2400" b="1" baseline="0" dirty="0">
                <a:solidFill>
                  <a:schemeClr val="tx1"/>
                </a:solidFill>
                <a:latin typeface="Century Gothic" pitchFamily="34" charset="0"/>
              </a:rPr>
              <a:t> de longo prazo </a:t>
            </a:r>
            <a:endParaRPr lang="pt-BR" sz="24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" name="Retângulo 8"/>
          <p:cNvSpPr/>
          <p:nvPr userDrawn="1"/>
        </p:nvSpPr>
        <p:spPr>
          <a:xfrm>
            <a:off x="910630" y="7471047"/>
            <a:ext cx="5904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  <a:latin typeface="Century Gothic" pitchFamily="34" charset="0"/>
              </a:rPr>
              <a:t>Fonte: Elaborado com dados da CDL/BH e Bradesco	</a:t>
            </a:r>
          </a:p>
        </p:txBody>
      </p:sp>
      <p:sp>
        <p:nvSpPr>
          <p:cNvPr id="11" name="CaixaDeTexto 10"/>
          <p:cNvSpPr txBox="1"/>
          <p:nvPr userDrawn="1"/>
        </p:nvSpPr>
        <p:spPr>
          <a:xfrm>
            <a:off x="898972" y="6781745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Dados</a:t>
            </a:r>
            <a:r>
              <a:rPr lang="pt-BR" sz="1200" baseline="0" dirty="0"/>
              <a:t> atualizados em </a:t>
            </a:r>
            <a:r>
              <a:rPr lang="pt-BR" sz="1200" baseline="0" dirty="0" smtClean="0"/>
              <a:t>08/01/2021</a:t>
            </a:r>
            <a:endParaRPr lang="pt-BR" sz="1200" dirty="0"/>
          </a:p>
        </p:txBody>
      </p:sp>
      <p:graphicFrame>
        <p:nvGraphicFramePr>
          <p:cNvPr id="13" name="Tabela 12">
            <a:extLst>
              <a:ext uri="{FF2B5EF4-FFF2-40B4-BE49-F238E27FC236}">
                <a16:creationId xmlns="" xmlns:a16="http://schemas.microsoft.com/office/drawing/2014/main" id="{BC642C46-7868-4250-8073-A7D15BBDC07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68457893"/>
              </p:ext>
            </p:extLst>
          </p:nvPr>
        </p:nvGraphicFramePr>
        <p:xfrm>
          <a:off x="1702718" y="1082080"/>
          <a:ext cx="8937501" cy="5632786"/>
        </p:xfrm>
        <a:graphic>
          <a:graphicData uri="http://schemas.openxmlformats.org/drawingml/2006/table">
            <a:tbl>
              <a:tblPr/>
              <a:tblGrid>
                <a:gridCol w="40056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61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11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11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011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0112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0112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7598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2020*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9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2021*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92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008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Crescimento Real do PIB (% aa.) 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-3,28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-4,50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3,90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Agropecuária (%)</a:t>
                      </a:r>
                    </a:p>
                  </a:txBody>
                  <a:tcPr marL="75422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-5,20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14,20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2,50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Indústria (%)</a:t>
                      </a:r>
                    </a:p>
                  </a:txBody>
                  <a:tcPr marL="75422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-4,60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-0,50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0,70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0,50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-4,00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4,00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Serviços (%)</a:t>
                      </a:r>
                    </a:p>
                  </a:txBody>
                  <a:tcPr marL="75422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-2,30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0,80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2,10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4,10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Vendas no varejo -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-6,20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1,80</a:t>
                      </a:r>
                      <a:endParaRPr lang="pt-B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5,80</a:t>
                      </a:r>
                      <a:endParaRPr lang="pt-B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Vendas no varejo - BH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-2,50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1,80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-6,80</a:t>
                      </a:r>
                      <a:endParaRPr lang="pt-B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Produção Industrial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-6,40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-1,10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-4,50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Taxa de desemprego (% - média) - Pnad  Contínua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12,70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12,26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12,09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13,90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14,60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Taxa de Crescimento da Massa Salarial - IBGE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-4,07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2,55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2,66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2,50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-5,38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6,60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Rendimento médio real - IBGE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-2,29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2,60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1,20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0,60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-0,50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3,00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598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IPCA (IBGE) - % aa.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6,29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2,95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3,75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4,31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4,54</a:t>
                      </a:r>
                      <a:endParaRPr lang="pt-BR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3,29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IGP-M (FGV) - % aa.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7,17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-0,50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7,54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Calibri" panose="020F0502020204030204" pitchFamily="34" charset="0"/>
                        </a:rPr>
                        <a:t>7,32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23,14</a:t>
                      </a:r>
                      <a:endParaRPr lang="pt-BR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5,08</a:t>
                      </a:r>
                      <a:endParaRPr lang="pt-BR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Taxa Selic Meta (% aa.)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13,75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6,50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2,00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4,00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75983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Câmbio (R$/US$) - (Final de período)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+mj-lt"/>
                        </a:rPr>
                        <a:t>3,26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+mj-lt"/>
                        </a:rPr>
                        <a:t>3,87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4,03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5,15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5,31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Balança Comercial (em US$ Bilhões)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44,63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63,96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53,05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39,40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48,08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55,44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Reservas Internacionais (em US$ bilhões)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372,22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381,97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386,96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356,88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353,31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359,67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Investimento Direto no País (em US$ bilhões)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74,29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68,89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78,16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78,56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38,00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49,00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7598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t-B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t-B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t-B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Crédito Geral  (Cresc. em % aa.)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+mj-lt"/>
                        </a:rPr>
                        <a:t>-3,50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-0,46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5,02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6,54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15,04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5,05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Índice de Inadimplência Pessoa Física (em 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6,05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5,25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4,82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5,01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4,80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5,50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225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Índice de Inadimplência Pessoa Jurídica (em %) 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5,17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4,51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2,72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effectLst/>
                          <a:latin typeface="+mj-lt"/>
                        </a:rPr>
                        <a:t>2,11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1,80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effectLst/>
                          <a:latin typeface="+mj-lt"/>
                        </a:rPr>
                        <a:t>2,50</a:t>
                      </a:r>
                      <a:endParaRPr lang="pt-BR" sz="12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93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 userDrawn="1"/>
        </p:nvSpPr>
        <p:spPr>
          <a:xfrm>
            <a:off x="2926657" y="6174581"/>
            <a:ext cx="32402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Setor de Economia,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Pesquisa e Mercado</a:t>
            </a: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0" y="7426013"/>
            <a:ext cx="3496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Setor de Economia, Pesquisa e Mercado</a:t>
            </a:r>
          </a:p>
        </p:txBody>
      </p:sp>
      <p:grpSp>
        <p:nvGrpSpPr>
          <p:cNvPr id="10" name="Grupo 9"/>
          <p:cNvGrpSpPr/>
          <p:nvPr userDrawn="1"/>
        </p:nvGrpSpPr>
        <p:grpSpPr>
          <a:xfrm>
            <a:off x="406574" y="990005"/>
            <a:ext cx="11277537" cy="5975010"/>
            <a:chOff x="478582" y="1553123"/>
            <a:chExt cx="11277537" cy="5975010"/>
          </a:xfrm>
        </p:grpSpPr>
        <p:pic>
          <p:nvPicPr>
            <p:cNvPr id="11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106" y="4152474"/>
              <a:ext cx="1371600" cy="1294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tângulo de cantos arredondados 11"/>
            <p:cNvSpPr/>
            <p:nvPr/>
          </p:nvSpPr>
          <p:spPr>
            <a:xfrm>
              <a:off x="479182" y="1553123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sp>
          <p:nvSpPr>
            <p:cNvPr id="13" name="Retângulo de cantos arredondados 12"/>
            <p:cNvSpPr/>
            <p:nvPr/>
          </p:nvSpPr>
          <p:spPr>
            <a:xfrm>
              <a:off x="3411405" y="1553124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b="1" dirty="0">
                <a:solidFill>
                  <a:schemeClr val="tx2"/>
                </a:solidFill>
              </a:endParaRPr>
            </a:p>
          </p:txBody>
        </p:sp>
        <p:sp>
          <p:nvSpPr>
            <p:cNvPr id="14" name="Retângulo de cantos arredondados 13"/>
            <p:cNvSpPr/>
            <p:nvPr/>
          </p:nvSpPr>
          <p:spPr>
            <a:xfrm>
              <a:off x="9296809" y="1566069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grpSp>
          <p:nvGrpSpPr>
            <p:cNvPr id="15" name="Grupo 101"/>
            <p:cNvGrpSpPr>
              <a:grpSpLocks/>
            </p:cNvGrpSpPr>
            <p:nvPr/>
          </p:nvGrpSpPr>
          <p:grpSpPr bwMode="auto">
            <a:xfrm>
              <a:off x="2901597" y="2345735"/>
              <a:ext cx="623533" cy="522082"/>
              <a:chOff x="1747670" y="1032732"/>
              <a:chExt cx="339494" cy="397144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68" name="Seta para a direita 67"/>
              <p:cNvSpPr/>
              <p:nvPr/>
            </p:nvSpPr>
            <p:spPr>
              <a:xfrm>
                <a:off x="1747670" y="1032732"/>
                <a:ext cx="339494" cy="39714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9" name="Seta para a direita 6"/>
              <p:cNvSpPr/>
              <p:nvPr/>
            </p:nvSpPr>
            <p:spPr>
              <a:xfrm>
                <a:off x="1747670" y="1112161"/>
                <a:ext cx="237963" cy="23828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7556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pt-BR" sz="1700" dirty="0"/>
              </a:p>
            </p:txBody>
          </p:sp>
        </p:grpSp>
        <p:grpSp>
          <p:nvGrpSpPr>
            <p:cNvPr id="16" name="Grupo 101"/>
            <p:cNvGrpSpPr>
              <a:grpSpLocks/>
            </p:cNvGrpSpPr>
            <p:nvPr/>
          </p:nvGrpSpPr>
          <p:grpSpPr bwMode="auto">
            <a:xfrm>
              <a:off x="5875525" y="2345736"/>
              <a:ext cx="623533" cy="522082"/>
              <a:chOff x="1747670" y="1032732"/>
              <a:chExt cx="339494" cy="397144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66" name="Seta para a direita 65"/>
              <p:cNvSpPr/>
              <p:nvPr/>
            </p:nvSpPr>
            <p:spPr>
              <a:xfrm>
                <a:off x="1747670" y="1032732"/>
                <a:ext cx="339494" cy="39714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Seta para a direita 6"/>
              <p:cNvSpPr/>
              <p:nvPr/>
            </p:nvSpPr>
            <p:spPr>
              <a:xfrm>
                <a:off x="1747670" y="1112161"/>
                <a:ext cx="237963" cy="23828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7556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pt-BR" sz="1700" dirty="0"/>
              </a:p>
            </p:txBody>
          </p:sp>
        </p:grpSp>
        <p:grpSp>
          <p:nvGrpSpPr>
            <p:cNvPr id="17" name="Grupo 101"/>
            <p:cNvGrpSpPr>
              <a:grpSpLocks/>
            </p:cNvGrpSpPr>
            <p:nvPr/>
          </p:nvGrpSpPr>
          <p:grpSpPr bwMode="auto">
            <a:xfrm>
              <a:off x="8792752" y="2345736"/>
              <a:ext cx="623533" cy="522082"/>
              <a:chOff x="1747670" y="1032732"/>
              <a:chExt cx="339494" cy="397144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64" name="Seta para a direita 63"/>
              <p:cNvSpPr/>
              <p:nvPr/>
            </p:nvSpPr>
            <p:spPr>
              <a:xfrm>
                <a:off x="1747670" y="1032732"/>
                <a:ext cx="339494" cy="39714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5" name="Seta para a direita 6"/>
              <p:cNvSpPr/>
              <p:nvPr/>
            </p:nvSpPr>
            <p:spPr>
              <a:xfrm>
                <a:off x="1747670" y="1112161"/>
                <a:ext cx="237963" cy="23828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7556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pt-BR" sz="1700" dirty="0"/>
              </a:p>
            </p:txBody>
          </p:sp>
        </p:grpSp>
        <p:grpSp>
          <p:nvGrpSpPr>
            <p:cNvPr id="18" name="Grupo 101"/>
            <p:cNvGrpSpPr>
              <a:grpSpLocks/>
            </p:cNvGrpSpPr>
            <p:nvPr/>
          </p:nvGrpSpPr>
          <p:grpSpPr bwMode="auto">
            <a:xfrm rot="5400000">
              <a:off x="10214697" y="3736605"/>
              <a:ext cx="623533" cy="522082"/>
              <a:chOff x="1747670" y="1032732"/>
              <a:chExt cx="339494" cy="397144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62" name="Seta para a direita 61"/>
              <p:cNvSpPr/>
              <p:nvPr/>
            </p:nvSpPr>
            <p:spPr>
              <a:xfrm>
                <a:off x="1747670" y="1032732"/>
                <a:ext cx="339494" cy="39714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3" name="Seta para a direita 6"/>
              <p:cNvSpPr/>
              <p:nvPr/>
            </p:nvSpPr>
            <p:spPr>
              <a:xfrm>
                <a:off x="1747670" y="1112161"/>
                <a:ext cx="237963" cy="23828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7556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pt-BR" sz="1700" dirty="0"/>
              </a:p>
            </p:txBody>
          </p:sp>
        </p:grpSp>
        <p:grpSp>
          <p:nvGrpSpPr>
            <p:cNvPr id="19" name="Grupo 101"/>
            <p:cNvGrpSpPr>
              <a:grpSpLocks/>
            </p:cNvGrpSpPr>
            <p:nvPr/>
          </p:nvGrpSpPr>
          <p:grpSpPr bwMode="auto">
            <a:xfrm rot="10800000">
              <a:off x="8672676" y="5094984"/>
              <a:ext cx="623533" cy="522082"/>
              <a:chOff x="1747670" y="1032732"/>
              <a:chExt cx="339494" cy="397144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60" name="Seta para a direita 59"/>
              <p:cNvSpPr/>
              <p:nvPr/>
            </p:nvSpPr>
            <p:spPr>
              <a:xfrm>
                <a:off x="1747670" y="1032732"/>
                <a:ext cx="339494" cy="39714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1" name="Seta para a direita 6"/>
              <p:cNvSpPr/>
              <p:nvPr/>
            </p:nvSpPr>
            <p:spPr>
              <a:xfrm>
                <a:off x="1747670" y="1112161"/>
                <a:ext cx="237963" cy="23828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7556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pt-BR" sz="1700" dirty="0"/>
              </a:p>
            </p:txBody>
          </p:sp>
        </p:grpSp>
        <p:grpSp>
          <p:nvGrpSpPr>
            <p:cNvPr id="20" name="Grupo 101"/>
            <p:cNvGrpSpPr>
              <a:grpSpLocks/>
            </p:cNvGrpSpPr>
            <p:nvPr/>
          </p:nvGrpSpPr>
          <p:grpSpPr bwMode="auto">
            <a:xfrm rot="10800000">
              <a:off x="5731170" y="5094984"/>
              <a:ext cx="623533" cy="522082"/>
              <a:chOff x="1747670" y="1032732"/>
              <a:chExt cx="339494" cy="397144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8" name="Seta para a direita 57"/>
              <p:cNvSpPr/>
              <p:nvPr/>
            </p:nvSpPr>
            <p:spPr>
              <a:xfrm>
                <a:off x="1747670" y="1032732"/>
                <a:ext cx="339494" cy="39714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9" name="Seta para a direita 6"/>
              <p:cNvSpPr/>
              <p:nvPr/>
            </p:nvSpPr>
            <p:spPr>
              <a:xfrm>
                <a:off x="1747670" y="1112161"/>
                <a:ext cx="237963" cy="23828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7556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pt-BR" sz="1700" dirty="0"/>
              </a:p>
            </p:txBody>
          </p:sp>
        </p:grpSp>
        <p:grpSp>
          <p:nvGrpSpPr>
            <p:cNvPr id="21" name="Grupo 101"/>
            <p:cNvGrpSpPr>
              <a:grpSpLocks/>
            </p:cNvGrpSpPr>
            <p:nvPr/>
          </p:nvGrpSpPr>
          <p:grpSpPr bwMode="auto">
            <a:xfrm rot="10800000">
              <a:off x="2769553" y="5094984"/>
              <a:ext cx="623533" cy="522082"/>
              <a:chOff x="1747670" y="1032732"/>
              <a:chExt cx="339494" cy="397144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6" name="Seta para a direita 55"/>
              <p:cNvSpPr/>
              <p:nvPr/>
            </p:nvSpPr>
            <p:spPr>
              <a:xfrm>
                <a:off x="1747670" y="1032732"/>
                <a:ext cx="339494" cy="39714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7" name="Seta para a direita 6"/>
              <p:cNvSpPr/>
              <p:nvPr/>
            </p:nvSpPr>
            <p:spPr>
              <a:xfrm>
                <a:off x="1747670" y="1112161"/>
                <a:ext cx="237963" cy="23828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7556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pt-BR" sz="1700" dirty="0"/>
              </a:p>
            </p:txBody>
          </p:sp>
        </p:grpSp>
        <p:sp>
          <p:nvSpPr>
            <p:cNvPr id="22" name="Retângulo de cantos arredondados 21"/>
            <p:cNvSpPr/>
            <p:nvPr/>
          </p:nvSpPr>
          <p:spPr>
            <a:xfrm>
              <a:off x="6354703" y="1553712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sp>
          <p:nvSpPr>
            <p:cNvPr id="23" name="Retângulo de cantos arredondados 22"/>
            <p:cNvSpPr/>
            <p:nvPr/>
          </p:nvSpPr>
          <p:spPr>
            <a:xfrm>
              <a:off x="478582" y="4302373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sp>
          <p:nvSpPr>
            <p:cNvPr id="24" name="Retângulo de cantos arredondados 23"/>
            <p:cNvSpPr/>
            <p:nvPr/>
          </p:nvSpPr>
          <p:spPr>
            <a:xfrm>
              <a:off x="3410805" y="4302374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b="1" dirty="0">
                <a:solidFill>
                  <a:schemeClr val="tx2"/>
                </a:solidFill>
              </a:endParaRPr>
            </a:p>
          </p:txBody>
        </p:sp>
        <p:sp>
          <p:nvSpPr>
            <p:cNvPr id="25" name="Retângulo de cantos arredondados 24"/>
            <p:cNvSpPr/>
            <p:nvPr/>
          </p:nvSpPr>
          <p:spPr>
            <a:xfrm>
              <a:off x="9296209" y="4315319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sp>
          <p:nvSpPr>
            <p:cNvPr id="26" name="Retângulo de cantos arredondados 25"/>
            <p:cNvSpPr/>
            <p:nvPr/>
          </p:nvSpPr>
          <p:spPr>
            <a:xfrm>
              <a:off x="6354103" y="4302962"/>
              <a:ext cx="2459310" cy="2107305"/>
            </a:xfrm>
            <a:prstGeom prst="roundRect">
              <a:avLst/>
            </a:prstGeom>
            <a:noFill/>
            <a:ln>
              <a:solidFill>
                <a:srgbClr val="1F3C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sp>
          <p:nvSpPr>
            <p:cNvPr id="27" name="Retângulo de cantos arredondados 26"/>
            <p:cNvSpPr/>
            <p:nvPr/>
          </p:nvSpPr>
          <p:spPr>
            <a:xfrm>
              <a:off x="2674139" y="6822653"/>
              <a:ext cx="6300788" cy="705480"/>
            </a:xfrm>
            <a:prstGeom prst="roundRect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b="1" dirty="0"/>
                <a:t>ACELERAÇÃO DA ATIVIDADE ECONÔMICA</a:t>
              </a:r>
            </a:p>
          </p:txBody>
        </p:sp>
        <p:sp>
          <p:nvSpPr>
            <p:cNvPr id="28" name="Seta em curva para a direita 27"/>
            <p:cNvSpPr/>
            <p:nvPr/>
          </p:nvSpPr>
          <p:spPr>
            <a:xfrm rot="19683956">
              <a:off x="1189472" y="6665486"/>
              <a:ext cx="587086" cy="765290"/>
            </a:xfrm>
            <a:prstGeom prst="curvedRightArrow">
              <a:avLst>
                <a:gd name="adj1" fmla="val 25000"/>
                <a:gd name="adj2" fmla="val 50000"/>
                <a:gd name="adj3" fmla="val 47376"/>
              </a:avLst>
            </a:prstGeom>
            <a:gradFill flip="none" rotWithShape="1">
              <a:gsLst>
                <a:gs pos="0">
                  <a:schemeClr val="accent1">
                    <a:tint val="60000"/>
                    <a:hueOff val="0"/>
                    <a:satOff val="0"/>
                    <a:lumOff val="0"/>
                    <a:shade val="30000"/>
                    <a:satMod val="115000"/>
                  </a:schemeClr>
                </a:gs>
                <a:gs pos="50000">
                  <a:schemeClr val="accent1">
                    <a:tint val="60000"/>
                    <a:hueOff val="0"/>
                    <a:satOff val="0"/>
                    <a:lumOff val="0"/>
                    <a:shade val="67500"/>
                    <a:satMod val="115000"/>
                  </a:schemeClr>
                </a:gs>
                <a:gs pos="100000">
                  <a:schemeClr val="accent1">
                    <a:tint val="60000"/>
                    <a:hueOff val="0"/>
                    <a:satOff val="0"/>
                    <a:lumOff val="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 dirty="0"/>
            </a:p>
          </p:txBody>
        </p:sp>
        <p:pic>
          <p:nvPicPr>
            <p:cNvPr id="29" name="Picture 6" descr="C:\Users\bruno.lacerda\Desktop\pesquisa_dia_das_maes_info\businessman242-01-0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018" y="1553123"/>
              <a:ext cx="909637" cy="990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" descr="C:\Users\bruno.lacerda\Desktop\pesquisa_dia_das_maes_info\businessman242-0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2633" y="1603476"/>
              <a:ext cx="906462" cy="1058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" descr="C:\Users\bruno.lacerda\Desktop\pesquisa_dia_das_maes_info\businessman242_2-0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0502" y="4384287"/>
              <a:ext cx="1306512" cy="873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4" descr="C:\Users\bruno.lacerda\Desktop\pesquisa_dia_das_maes_info\businessman242_8-0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0072633" y="4459508"/>
              <a:ext cx="1024259" cy="722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5" descr="C:\Users\bruno.lacerda\Desktop\pesquisa_dia_das_maes_info\businessman242_3-01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4003" y="4328868"/>
              <a:ext cx="650875" cy="984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Imagem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645" y="1707764"/>
              <a:ext cx="784225" cy="736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" name="Grupo 34"/>
            <p:cNvGrpSpPr/>
            <p:nvPr/>
          </p:nvGrpSpPr>
          <p:grpSpPr>
            <a:xfrm>
              <a:off x="4131147" y="1617391"/>
              <a:ext cx="916585" cy="1002330"/>
              <a:chOff x="3130672" y="1334978"/>
              <a:chExt cx="916585" cy="1002330"/>
            </a:xfrm>
          </p:grpSpPr>
          <p:pic>
            <p:nvPicPr>
              <p:cNvPr id="53" name="Picture 2" descr="C:\Users\bruno.lacerda\Desktop\pesquisa_dia_das_maes_info\businessman242_10-01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colorTemperature colorTemp="7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0672" y="1334978"/>
                <a:ext cx="916585" cy="1002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" name="Retângulo 53"/>
              <p:cNvSpPr/>
              <p:nvPr/>
            </p:nvSpPr>
            <p:spPr>
              <a:xfrm rot="5400000">
                <a:off x="3346651" y="1756536"/>
                <a:ext cx="54004" cy="234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55" name="Retângulo 54"/>
              <p:cNvSpPr/>
              <p:nvPr/>
            </p:nvSpPr>
            <p:spPr>
              <a:xfrm rot="10800000">
                <a:off x="3343189" y="1760126"/>
                <a:ext cx="54000" cy="234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sp>
          <p:nvSpPr>
            <p:cNvPr id="36" name="Retângulo 35"/>
            <p:cNvSpPr/>
            <p:nvPr/>
          </p:nvSpPr>
          <p:spPr>
            <a:xfrm>
              <a:off x="814879" y="2884576"/>
              <a:ext cx="173605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 algn="ctr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pt-BR" b="1" dirty="0">
                  <a:solidFill>
                    <a:srgbClr val="1F3C7E"/>
                  </a:solidFill>
                </a:rPr>
                <a:t>Inflação </a:t>
              </a:r>
            </a:p>
            <a:p>
              <a:pPr marL="285750" indent="-285750" algn="ctr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pt-BR" b="1" dirty="0">
                  <a:solidFill>
                    <a:srgbClr val="1F3C7E"/>
                  </a:solidFill>
                </a:rPr>
                <a:t>Taxa de Juros</a:t>
              </a: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3979963" y="2852679"/>
              <a:ext cx="148560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00B050"/>
                  </a:solidFill>
                  <a:latin typeface="+mj-lt"/>
                </a:rPr>
                <a:t>POSITIVO</a:t>
              </a:r>
            </a:p>
          </p:txBody>
        </p:sp>
        <p:sp>
          <p:nvSpPr>
            <p:cNvPr id="38" name="CaixaDeTexto 37"/>
            <p:cNvSpPr txBox="1"/>
            <p:nvPr/>
          </p:nvSpPr>
          <p:spPr>
            <a:xfrm>
              <a:off x="9589427" y="5584414"/>
              <a:ext cx="199066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Investimento empresários</a:t>
              </a:r>
            </a:p>
          </p:txBody>
        </p:sp>
        <p:sp>
          <p:nvSpPr>
            <p:cNvPr id="39" name="CaixaDeTexto 38"/>
            <p:cNvSpPr txBox="1"/>
            <p:nvPr/>
          </p:nvSpPr>
          <p:spPr>
            <a:xfrm>
              <a:off x="6741591" y="5638153"/>
              <a:ext cx="1684332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Oferta de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Emprego</a:t>
              </a:r>
            </a:p>
          </p:txBody>
        </p:sp>
        <p:sp>
          <p:nvSpPr>
            <p:cNvPr id="40" name="CaixaDeTexto 39"/>
            <p:cNvSpPr txBox="1"/>
            <p:nvPr/>
          </p:nvSpPr>
          <p:spPr>
            <a:xfrm>
              <a:off x="3820919" y="5671270"/>
              <a:ext cx="1644650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Renda das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Famílias</a:t>
              </a:r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885912" y="5838207"/>
              <a:ext cx="16446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Consumo</a:t>
              </a:r>
            </a:p>
          </p:txBody>
        </p:sp>
        <p:sp>
          <p:nvSpPr>
            <p:cNvPr id="42" name="CaixaDeTexto 41"/>
            <p:cNvSpPr txBox="1"/>
            <p:nvPr/>
          </p:nvSpPr>
          <p:spPr>
            <a:xfrm>
              <a:off x="9440499" y="2884860"/>
              <a:ext cx="228852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Receita das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empresas</a:t>
              </a:r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6753044" y="2884860"/>
              <a:ext cx="1709550" cy="6879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na atividade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Econômica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1038579" y="2478902"/>
              <a:ext cx="128865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C00000"/>
                  </a:solidFill>
                  <a:latin typeface="+mj-lt"/>
                </a:rPr>
                <a:t>QUEDA</a:t>
              </a:r>
            </a:p>
          </p:txBody>
        </p:sp>
        <p:sp>
          <p:nvSpPr>
            <p:cNvPr id="45" name="CaixaDeTexto 44"/>
            <p:cNvSpPr txBox="1"/>
            <p:nvPr/>
          </p:nvSpPr>
          <p:spPr>
            <a:xfrm>
              <a:off x="6384585" y="2524893"/>
              <a:ext cx="242337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00B050"/>
                  </a:solidFill>
                  <a:latin typeface="+mj-lt"/>
                </a:rPr>
                <a:t>CRESCIMENTO</a:t>
              </a:r>
            </a:p>
          </p:txBody>
        </p:sp>
        <p:sp>
          <p:nvSpPr>
            <p:cNvPr id="46" name="CaixaDeTexto 45"/>
            <p:cNvSpPr txBox="1"/>
            <p:nvPr/>
          </p:nvSpPr>
          <p:spPr>
            <a:xfrm>
              <a:off x="9314177" y="2503334"/>
              <a:ext cx="242337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00B050"/>
                  </a:solidFill>
                  <a:latin typeface="+mj-lt"/>
                </a:rPr>
                <a:t>AUMENTO</a:t>
              </a:r>
            </a:p>
          </p:txBody>
        </p:sp>
        <p:sp>
          <p:nvSpPr>
            <p:cNvPr id="47" name="CaixaDeTexto 46"/>
            <p:cNvSpPr txBox="1"/>
            <p:nvPr/>
          </p:nvSpPr>
          <p:spPr>
            <a:xfrm>
              <a:off x="892788" y="5321453"/>
              <a:ext cx="171068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00B050"/>
                  </a:solidFill>
                  <a:latin typeface="+mj-lt"/>
                </a:rPr>
                <a:t>AUMENTO</a:t>
              </a:r>
            </a:p>
          </p:txBody>
        </p:sp>
        <p:sp>
          <p:nvSpPr>
            <p:cNvPr id="48" name="CaixaDeTexto 47"/>
            <p:cNvSpPr txBox="1"/>
            <p:nvPr/>
          </p:nvSpPr>
          <p:spPr>
            <a:xfrm>
              <a:off x="3867421" y="5294393"/>
              <a:ext cx="171068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00B050"/>
                  </a:solidFill>
                  <a:latin typeface="+mj-lt"/>
                </a:rPr>
                <a:t>AUMENTO</a:t>
              </a:r>
            </a:p>
          </p:txBody>
        </p:sp>
        <p:sp>
          <p:nvSpPr>
            <p:cNvPr id="49" name="CaixaDeTexto 48"/>
            <p:cNvSpPr txBox="1"/>
            <p:nvPr/>
          </p:nvSpPr>
          <p:spPr>
            <a:xfrm>
              <a:off x="6753044" y="5234584"/>
              <a:ext cx="171068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00B050"/>
                  </a:solidFill>
                  <a:latin typeface="+mj-lt"/>
                </a:rPr>
                <a:t>AUMENTO</a:t>
              </a:r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9729417" y="5194069"/>
              <a:ext cx="171068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rgbClr val="00B050"/>
                  </a:solidFill>
                  <a:latin typeface="+mj-lt"/>
                </a:rPr>
                <a:t>AUMENTO</a:t>
              </a:r>
            </a:p>
          </p:txBody>
        </p:sp>
        <p:sp>
          <p:nvSpPr>
            <p:cNvPr id="51" name="Retângulo 50"/>
            <p:cNvSpPr/>
            <p:nvPr/>
          </p:nvSpPr>
          <p:spPr>
            <a:xfrm>
              <a:off x="3979963" y="3163511"/>
              <a:ext cx="1431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</a:rPr>
                <a:t> no Consumo</a:t>
              </a:r>
            </a:p>
          </p:txBody>
        </p:sp>
        <p:sp>
          <p:nvSpPr>
            <p:cNvPr id="52" name="CaixaDeTexto 51"/>
            <p:cNvSpPr txBox="1"/>
            <p:nvPr/>
          </p:nvSpPr>
          <p:spPr>
            <a:xfrm>
              <a:off x="3935867" y="2553251"/>
              <a:ext cx="1529702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2"/>
                  </a:solidFill>
                  <a:latin typeface="+mj-lt"/>
                </a:rPr>
                <a:t>Impacto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547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D34AF867-87DC-4B0D-B67A-52B5742BE9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04" y="0"/>
            <a:ext cx="12188823" cy="792273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3B2E382-9DEC-40A3-B4CA-425519DD401D}"/>
              </a:ext>
            </a:extLst>
          </p:cNvPr>
          <p:cNvSpPr/>
          <p:nvPr userDrawn="1"/>
        </p:nvSpPr>
        <p:spPr>
          <a:xfrm>
            <a:off x="1590" y="-3305"/>
            <a:ext cx="12188823" cy="7922735"/>
          </a:xfrm>
          <a:prstGeom prst="rect">
            <a:avLst/>
          </a:prstGeom>
          <a:solidFill>
            <a:srgbClr val="254061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921423C3-AA29-4F9E-A8C7-5812EAE94750}"/>
              </a:ext>
            </a:extLst>
          </p:cNvPr>
          <p:cNvSpPr txBox="1"/>
          <p:nvPr userDrawn="1"/>
        </p:nvSpPr>
        <p:spPr>
          <a:xfrm>
            <a:off x="1160060" y="3386336"/>
            <a:ext cx="98650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</a:rPr>
              <a:t>Equipe Técnica 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Ana Paula Bastos – Coordenação de Economia e Pesquisa </a:t>
            </a:r>
          </a:p>
          <a:p>
            <a:pPr algn="ctr"/>
            <a:r>
              <a:rPr lang="pt-BR" dirty="0" err="1" smtClean="0">
                <a:solidFill>
                  <a:schemeClr val="bg1"/>
                </a:solidFill>
              </a:rPr>
              <a:t>Silma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chemeClr val="bg1"/>
                </a:solidFill>
              </a:rPr>
              <a:t>Evangelista – Estatística 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Luciana </a:t>
            </a:r>
            <a:r>
              <a:rPr lang="pt-BR" dirty="0">
                <a:solidFill>
                  <a:schemeClr val="bg1"/>
                </a:solidFill>
              </a:rPr>
              <a:t>Marques – Técnico de Pesquisa 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Aline Costa – Técnico de pesquisa </a:t>
            </a:r>
            <a:endParaRPr lang="pt-BR" dirty="0" smtClean="0">
              <a:solidFill>
                <a:schemeClr val="bg1"/>
              </a:solidFill>
            </a:endParaRPr>
          </a:p>
          <a:p>
            <a:pPr marL="0" marR="0" lvl="0" indent="0" algn="ctr" defTabSz="11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solidFill>
                  <a:schemeClr val="bg1"/>
                </a:solidFill>
              </a:rPr>
              <a:t>Júlia Santarelli – Técnico de pesquisa 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economia@cdlbh.com.br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(31) 3249-1619</a:t>
            </a:r>
          </a:p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53E0BBB-7253-413B-BB0B-E094D9E310C3}"/>
              </a:ext>
            </a:extLst>
          </p:cNvPr>
          <p:cNvSpPr txBox="1"/>
          <p:nvPr userDrawn="1"/>
        </p:nvSpPr>
        <p:spPr>
          <a:xfrm>
            <a:off x="6455247" y="1196152"/>
            <a:ext cx="4104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Setor de Economia, Pesquisa e Mercado.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486BF05F-02AF-4FB2-AB7B-86C7D9095F2A}"/>
              </a:ext>
            </a:extLst>
          </p:cNvPr>
          <p:cNvCxnSpPr>
            <a:cxnSpLocks/>
          </p:cNvCxnSpPr>
          <p:nvPr userDrawn="1"/>
        </p:nvCxnSpPr>
        <p:spPr>
          <a:xfrm>
            <a:off x="5735166" y="866056"/>
            <a:ext cx="0" cy="165618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04" y="850181"/>
            <a:ext cx="471812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4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802" y="1266815"/>
            <a:ext cx="9142810" cy="2694893"/>
          </a:xfrm>
          <a:prstGeom prst="rect">
            <a:avLst/>
          </a:prstGeom>
        </p:spPr>
        <p:txBody>
          <a:bodyPr anchor="b"/>
          <a:lstStyle>
            <a:lvl1pPr algn="ctr">
              <a:defRPr sz="5999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802" y="4065633"/>
            <a:ext cx="9142810" cy="18688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091" y="7174436"/>
            <a:ext cx="2742843" cy="412118"/>
          </a:xfrm>
          <a:prstGeom prst="rect">
            <a:avLst/>
          </a:prstGeom>
        </p:spPr>
        <p:txBody>
          <a:bodyPr/>
          <a:lstStyle/>
          <a:p>
            <a:fld id="{D20F8D38-EAF1-4451-B410-2058773D8038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075" y="7174436"/>
            <a:ext cx="4114264" cy="41211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09479" y="7174436"/>
            <a:ext cx="2742843" cy="412118"/>
          </a:xfrm>
          <a:prstGeom prst="rect">
            <a:avLst/>
          </a:prstGeom>
        </p:spPr>
        <p:txBody>
          <a:bodyPr/>
          <a:lstStyle/>
          <a:p>
            <a:fld id="{FC4B597C-FB63-48C8-9C32-F7296DBFBF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6810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12750"/>
            <a:ext cx="10514012" cy="14954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897063"/>
            <a:ext cx="5157787" cy="930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827338"/>
            <a:ext cx="5157787" cy="41592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0613" y="1897063"/>
            <a:ext cx="5183187" cy="930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0613" y="2827338"/>
            <a:ext cx="5183187" cy="41592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9554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63812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98306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515938"/>
            <a:ext cx="3932237" cy="18065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1114425"/>
            <a:ext cx="6170612" cy="5500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322513"/>
            <a:ext cx="3932237" cy="43021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1211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515938"/>
            <a:ext cx="3932237" cy="18065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1114425"/>
            <a:ext cx="6170612" cy="5500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322513"/>
            <a:ext cx="3932237" cy="43021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8996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75342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412750"/>
            <a:ext cx="2627313" cy="65595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412750"/>
            <a:ext cx="7734300" cy="65595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57849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266825"/>
            <a:ext cx="9142413" cy="26955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065588"/>
            <a:ext cx="9142413" cy="18684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1995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55870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930400"/>
            <a:ext cx="10514013" cy="32194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5180013"/>
            <a:ext cx="10514013" cy="16938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6873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2060575"/>
            <a:ext cx="5180013" cy="4911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0613" y="2060575"/>
            <a:ext cx="5181600" cy="4911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01886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12750"/>
            <a:ext cx="10514012" cy="14954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897063"/>
            <a:ext cx="5157787" cy="930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827338"/>
            <a:ext cx="5157787" cy="41592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0613" y="1897063"/>
            <a:ext cx="5183187" cy="930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0613" y="2827338"/>
            <a:ext cx="5183187" cy="41592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0554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50089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4351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204700" cy="778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 8"/>
          <p:cNvSpPr/>
          <p:nvPr userDrawn="1"/>
        </p:nvSpPr>
        <p:spPr>
          <a:xfrm>
            <a:off x="928688" y="846534"/>
            <a:ext cx="10331450" cy="6480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1073150" y="911621"/>
            <a:ext cx="5683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10766425" y="851296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/>
          <p:cNvSpPr/>
          <p:nvPr userDrawn="1"/>
        </p:nvSpPr>
        <p:spPr>
          <a:xfrm>
            <a:off x="1499394" y="6815329"/>
            <a:ext cx="3150294" cy="340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BR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Dados atualizados em 11/10/2019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31451015"/>
              </p:ext>
            </p:extLst>
          </p:nvPr>
        </p:nvGraphicFramePr>
        <p:xfrm>
          <a:off x="1475008" y="1350045"/>
          <a:ext cx="9433048" cy="5351516"/>
        </p:xfrm>
        <a:graphic>
          <a:graphicData uri="http://schemas.openxmlformats.org/drawingml/2006/table">
            <a:tbl>
              <a:tblPr/>
              <a:tblGrid>
                <a:gridCol w="42276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19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83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83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553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553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553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6657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2019*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9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2020*</a:t>
                      </a:r>
                    </a:p>
                  </a:txBody>
                  <a:tcPr marL="8380" marR="8380" marT="83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92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Crescimento Real do PIB (% aa.) 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-3,55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Agropecuária (%)</a:t>
                      </a:r>
                    </a:p>
                  </a:txBody>
                  <a:tcPr marL="75422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-5,20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Indústria (%)</a:t>
                      </a:r>
                    </a:p>
                  </a:txBody>
                  <a:tcPr marL="75422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-5,80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-4,60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Serviços (%)</a:t>
                      </a:r>
                    </a:p>
                  </a:txBody>
                  <a:tcPr marL="75422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-2,70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Vendas no varejo -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-6,20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Vendas no varejo - BH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Produção Industrial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-6,40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Taxa de desemprego (% - média) - Pnad  Contínua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12,26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12,46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12,32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Taxa de Crescimento da Massa Salarial - IBGE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-0,17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-3,28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2,40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Rendimento médio real - IBGE (%)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-0,30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-2,05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2,38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05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IPCA (IBGE) - % aa.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6,29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IGP-M (FGV) - % aa.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10,54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7,54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4,43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Taxa Selic Meta (% aa.)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6657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Câmbio (R$/US$) - (Final de período)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3,31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Balança Comercial (em US$ Bilhões)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45,04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64,03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53,59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42,04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51,36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Reservas Internacionais (em US$ bilhões)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368,74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372,22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381,77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386,96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373,93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380,66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Investimento Direto no País (em US$ bilhões)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72,53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70,26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88,32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90,97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93,70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6657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380" marR="8380" marT="8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Crédito Geral  (Cresc. em % aa.)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-3,50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-0,46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7,49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9,37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Índice de Inadimplência Pessoa Física (em %)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6,18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5,25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149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Índice de Inadimplência Pessoa Jurídica (em %) 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5,17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4,51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2,72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2,90</a:t>
                      </a:r>
                    </a:p>
                  </a:txBody>
                  <a:tcPr marL="8380" marR="8380" marT="838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212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515938"/>
            <a:ext cx="3932237" cy="18065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1114425"/>
            <a:ext cx="6170612" cy="5500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322513"/>
            <a:ext cx="3932237" cy="43021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86017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6701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412750"/>
            <a:ext cx="2627313" cy="65595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412750"/>
            <a:ext cx="7734300" cy="65595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280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13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3" r:id="rId12"/>
    <p:sldLayoutId id="2147483707" r:id="rId13"/>
    <p:sldLayoutId id="2147483708" r:id="rId14"/>
    <p:sldLayoutId id="2147483709" r:id="rId15"/>
    <p:sldLayoutId id="2147483710" r:id="rId16"/>
    <p:sldLayoutId id="2147483649" r:id="rId17"/>
    <p:sldLayoutId id="2147483666" r:id="rId18"/>
    <p:sldLayoutId id="2147483667" r:id="rId19"/>
    <p:sldLayoutId id="2147483718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412750"/>
            <a:ext cx="10514013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2060575"/>
            <a:ext cx="10514013" cy="4911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7173913"/>
            <a:ext cx="2743200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539ED-C5B2-4DA8-A740-DC8932D99AD1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7173913"/>
            <a:ext cx="4113213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09013" y="7173913"/>
            <a:ext cx="2743200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3E263-9A50-403F-BD9C-1C9922B5DD4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958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412750"/>
            <a:ext cx="10514013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2060575"/>
            <a:ext cx="10514013" cy="4911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7173913"/>
            <a:ext cx="2743200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BB30A-B232-4A1C-874E-7D11E5E18268}" type="datetimeFigureOut">
              <a:rPr lang="pt-BR" smtClean="0"/>
              <a:t>17/05/2023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7173913"/>
            <a:ext cx="4113213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09013" y="7173913"/>
            <a:ext cx="2743200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2FE4E-4FBD-4659-B463-795DA613090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86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11" Type="http://schemas.openxmlformats.org/officeDocument/2006/relationships/chart" Target="../charts/chart11.xml"/><Relationship Id="rId5" Type="http://schemas.openxmlformats.org/officeDocument/2006/relationships/chart" Target="../charts/chart5.xml"/><Relationship Id="rId10" Type="http://schemas.openxmlformats.org/officeDocument/2006/relationships/chart" Target="../charts/chart10.xml"/><Relationship Id="rId4" Type="http://schemas.openxmlformats.org/officeDocument/2006/relationships/chart" Target="../charts/chart4.xml"/><Relationship Id="rId9" Type="http://schemas.openxmlformats.org/officeDocument/2006/relationships/chart" Target="../charts/char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chart" Target="../charts/chart13.xml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6.xml"/><Relationship Id="rId11" Type="http://schemas.openxmlformats.org/officeDocument/2006/relationships/chart" Target="../charts/chart21.xml"/><Relationship Id="rId5" Type="http://schemas.openxmlformats.org/officeDocument/2006/relationships/chart" Target="../charts/chart15.xml"/><Relationship Id="rId10" Type="http://schemas.openxmlformats.org/officeDocument/2006/relationships/chart" Target="../charts/chart20.xml"/><Relationship Id="rId4" Type="http://schemas.openxmlformats.org/officeDocument/2006/relationships/chart" Target="../charts/chart14.xml"/><Relationship Id="rId9" Type="http://schemas.openxmlformats.org/officeDocument/2006/relationships/chart" Target="../charts/char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9.xml"/><Relationship Id="rId3" Type="http://schemas.openxmlformats.org/officeDocument/2006/relationships/chart" Target="../charts/chart24.xml"/><Relationship Id="rId7" Type="http://schemas.openxmlformats.org/officeDocument/2006/relationships/chart" Target="../charts/chart28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10" Type="http://schemas.openxmlformats.org/officeDocument/2006/relationships/chart" Target="../charts/chart31.xml"/><Relationship Id="rId4" Type="http://schemas.openxmlformats.org/officeDocument/2006/relationships/chart" Target="../charts/chart25.xml"/><Relationship Id="rId9" Type="http://schemas.openxmlformats.org/officeDocument/2006/relationships/chart" Target="../charts/char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8.xml"/><Relationship Id="rId3" Type="http://schemas.openxmlformats.org/officeDocument/2006/relationships/chart" Target="../charts/chart33.xml"/><Relationship Id="rId7" Type="http://schemas.openxmlformats.org/officeDocument/2006/relationships/chart" Target="../charts/chart3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36.xml"/><Relationship Id="rId11" Type="http://schemas.openxmlformats.org/officeDocument/2006/relationships/chart" Target="../charts/chart41.xml"/><Relationship Id="rId5" Type="http://schemas.openxmlformats.org/officeDocument/2006/relationships/chart" Target="../charts/chart35.xml"/><Relationship Id="rId10" Type="http://schemas.openxmlformats.org/officeDocument/2006/relationships/chart" Target="../charts/chart40.xml"/><Relationship Id="rId4" Type="http://schemas.openxmlformats.org/officeDocument/2006/relationships/chart" Target="../charts/chart34.xml"/><Relationship Id="rId9" Type="http://schemas.openxmlformats.org/officeDocument/2006/relationships/chart" Target="../charts/chart3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0" y="0"/>
            <a:ext cx="12190413" cy="7758757"/>
            <a:chOff x="25473" y="0"/>
            <a:chExt cx="12190413" cy="7758757"/>
          </a:xfrm>
        </p:grpSpPr>
        <p:pic>
          <p:nvPicPr>
            <p:cNvPr id="4" name="Google Shape;50;p1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73" y="512519"/>
              <a:ext cx="12190413" cy="6898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Grupo 9"/>
            <p:cNvGrpSpPr/>
            <p:nvPr/>
          </p:nvGrpSpPr>
          <p:grpSpPr>
            <a:xfrm>
              <a:off x="25473" y="0"/>
              <a:ext cx="12190413" cy="7758757"/>
              <a:chOff x="25473" y="0"/>
              <a:chExt cx="12190413" cy="7758757"/>
            </a:xfrm>
          </p:grpSpPr>
          <p:pic>
            <p:nvPicPr>
              <p:cNvPr id="6" name="Google Shape;50;p1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4727"/>
              <a:stretch/>
            </p:blipFill>
            <p:spPr bwMode="auto">
              <a:xfrm flipV="1">
                <a:off x="25473" y="0"/>
                <a:ext cx="12190413" cy="512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Google Shape;50;p1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958"/>
              <a:stretch/>
            </p:blipFill>
            <p:spPr bwMode="auto">
              <a:xfrm>
                <a:off x="25473" y="5410405"/>
                <a:ext cx="12190413" cy="2348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Google Shape;50;p1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255" b="32657"/>
              <a:stretch/>
            </p:blipFill>
            <p:spPr bwMode="auto">
              <a:xfrm>
                <a:off x="25473" y="5162463"/>
                <a:ext cx="12190413" cy="2479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CaixaDeTexto 4"/>
          <p:cNvSpPr txBox="1"/>
          <p:nvPr/>
        </p:nvSpPr>
        <p:spPr>
          <a:xfrm>
            <a:off x="4062552" y="2614261"/>
            <a:ext cx="4116255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3200" b="1" dirty="0" smtClean="0">
                <a:solidFill>
                  <a:srgbClr val="014A99"/>
                </a:solidFill>
              </a:rPr>
              <a:t>Termômetro de vendas</a:t>
            </a:r>
          </a:p>
          <a:p>
            <a:pPr algn="ctr">
              <a:defRPr/>
            </a:pPr>
            <a:r>
              <a:rPr lang="pt-BR" sz="3200" b="1" dirty="0" smtClean="0">
                <a:solidFill>
                  <a:srgbClr val="014A99"/>
                </a:solidFill>
              </a:rPr>
              <a:t>Fevereiro de 2023</a:t>
            </a:r>
            <a:endParaRPr lang="pt-BR" sz="3200" b="1" dirty="0">
              <a:solidFill>
                <a:srgbClr val="014A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411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31005" y="1165923"/>
            <a:ext cx="2179189" cy="1931436"/>
            <a:chOff x="224241" y="1862270"/>
            <a:chExt cx="2157613" cy="1931436"/>
          </a:xfrm>
        </p:grpSpPr>
        <p:sp>
          <p:nvSpPr>
            <p:cNvPr id="8" name="CaixaDeTexto 7"/>
            <p:cNvSpPr txBox="1"/>
            <p:nvPr/>
          </p:nvSpPr>
          <p:spPr>
            <a:xfrm>
              <a:off x="231513" y="1862270"/>
              <a:ext cx="2150341" cy="1931436"/>
            </a:xfrm>
            <a:prstGeom prst="rect">
              <a:avLst/>
            </a:prstGeom>
            <a:noFill/>
            <a:ln w="28575">
              <a:solidFill>
                <a:srgbClr val="9E0000"/>
              </a:solidFill>
              <a:prstDash val="lgDashDotDot"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800" b="1" dirty="0">
                <a:solidFill>
                  <a:schemeClr val="tx2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224241" y="2041163"/>
              <a:ext cx="2155046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 smtClean="0">
                  <a:solidFill>
                    <a:srgbClr val="9E0000"/>
                  </a:solidFill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-0,46%</a:t>
              </a:r>
              <a:endParaRPr lang="pt-BR" sz="4000" b="1" dirty="0">
                <a:solidFill>
                  <a:srgbClr val="9E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pt-BR" sz="20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Comparação </a:t>
              </a:r>
              <a:r>
                <a:rPr lang="pt-BR" sz="20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mensal</a:t>
              </a:r>
            </a:p>
            <a:p>
              <a:pPr algn="ctr"/>
              <a:r>
                <a:rPr lang="pt-BR" sz="18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(Fev.23 </a:t>
              </a:r>
              <a:r>
                <a:rPr lang="pt-BR" sz="18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– </a:t>
              </a:r>
              <a:r>
                <a:rPr lang="pt-BR" sz="18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Jan.23)</a:t>
              </a:r>
              <a:endParaRPr lang="pt-BR" sz="1800" b="1" dirty="0"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" name="Retângulo 8"/>
          <p:cNvSpPr/>
          <p:nvPr/>
        </p:nvSpPr>
        <p:spPr>
          <a:xfrm>
            <a:off x="71325" y="3712420"/>
            <a:ext cx="11852070" cy="38005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endParaRPr lang="pt-B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04020" y="3662136"/>
            <a:ext cx="11766592" cy="3901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500" dirty="0" smtClean="0">
                <a:latin typeface="Century Gothic" panose="020B0502020202020204" pitchFamily="34" charset="0"/>
              </a:rPr>
              <a:t>O </a:t>
            </a:r>
            <a:r>
              <a:rPr lang="pt-BR" sz="1500" dirty="0">
                <a:latin typeface="Century Gothic" panose="020B0502020202020204" pitchFamily="34" charset="0"/>
              </a:rPr>
              <a:t>i</a:t>
            </a:r>
            <a:r>
              <a:rPr lang="pt-BR" sz="1500" dirty="0" smtClean="0">
                <a:latin typeface="Century Gothic" panose="020B0502020202020204" pitchFamily="34" charset="0"/>
              </a:rPr>
              <a:t>ndicador de vendas </a:t>
            </a:r>
            <a:r>
              <a:rPr lang="pt-BR" sz="1500" dirty="0">
                <a:latin typeface="Century Gothic" panose="020B0502020202020204" pitchFamily="34" charset="0"/>
              </a:rPr>
              <a:t>do comércio no mês de </a:t>
            </a:r>
            <a:r>
              <a:rPr lang="pt-BR" sz="1500" dirty="0" smtClean="0">
                <a:latin typeface="Century Gothic" panose="020B0502020202020204" pitchFamily="34" charset="0"/>
              </a:rPr>
              <a:t>fevereiro em Belo Horizonte computou retração em -0,46% na variação mensal frente ao mês imediato anterior. O termômetro deste mês, apresentou um resultado negativo </a:t>
            </a:r>
            <a:r>
              <a:rPr lang="pt-BR" sz="1500" dirty="0" smtClean="0">
                <a:latin typeface="Century Gothic" panose="020B0502020202020204" pitchFamily="34" charset="0"/>
              </a:rPr>
              <a:t>devido </a:t>
            </a:r>
            <a:r>
              <a:rPr lang="pt-BR" sz="1500" dirty="0" smtClean="0">
                <a:latin typeface="Century Gothic" panose="020B0502020202020204" pitchFamily="34" charset="0"/>
              </a:rPr>
              <a:t>ao baixo desempenho dos segmentos de Material Elétrico e de Construção (-2,50%), Informática (-2,63%), Eletrodomésticos e Móveis (-2,09%) e Veículos e Peças (-1,53%). Janeiro </a:t>
            </a:r>
            <a:r>
              <a:rPr lang="pt-BR" sz="1500" dirty="0">
                <a:latin typeface="Century Gothic" panose="020B0502020202020204" pitchFamily="34" charset="0"/>
              </a:rPr>
              <a:t>e Fevereiro são historicamente meses mais fracos para o varejo brasileiro. Isso, porque enquanto os dois últimos meses do ano são um período de </a:t>
            </a:r>
            <a:r>
              <a:rPr lang="pt-BR" sz="1500" dirty="0" smtClean="0">
                <a:latin typeface="Century Gothic" panose="020B0502020202020204" pitchFamily="34" charset="0"/>
              </a:rPr>
              <a:t>entusiasmo nas </a:t>
            </a:r>
            <a:r>
              <a:rPr lang="pt-BR" sz="1500" dirty="0">
                <a:latin typeface="Century Gothic" panose="020B0502020202020204" pitchFamily="34" charset="0"/>
              </a:rPr>
              <a:t>vendas, os dois primeiros </a:t>
            </a:r>
            <a:r>
              <a:rPr lang="pt-BR" sz="1500" dirty="0" smtClean="0">
                <a:latin typeface="Century Gothic" panose="020B0502020202020204" pitchFamily="34" charset="0"/>
              </a:rPr>
              <a:t> meses do ano absorvem esses </a:t>
            </a:r>
            <a:r>
              <a:rPr lang="pt-BR" sz="1500" dirty="0">
                <a:latin typeface="Century Gothic" panose="020B0502020202020204" pitchFamily="34" charset="0"/>
              </a:rPr>
              <a:t>gastos </a:t>
            </a:r>
            <a:r>
              <a:rPr lang="pt-BR" sz="1500" dirty="0" smtClean="0">
                <a:latin typeface="Century Gothic" panose="020B0502020202020204" pitchFamily="34" charset="0"/>
              </a:rPr>
              <a:t>limitando possíveis novas compras. </a:t>
            </a:r>
            <a:r>
              <a:rPr lang="pt-BR" sz="1500" dirty="0">
                <a:latin typeface="Century Gothic" panose="020B0502020202020204" pitchFamily="34" charset="0"/>
              </a:rPr>
              <a:t>Janeiro e fevereiro são meses de quitar e organizar as contas</a:t>
            </a:r>
            <a:r>
              <a:rPr lang="pt-BR" sz="1500" dirty="0" smtClean="0">
                <a:latin typeface="Century Gothic" panose="020B0502020202020204" pitchFamily="34" charset="0"/>
              </a:rPr>
              <a:t>. Ainda assim, o </a:t>
            </a:r>
            <a:r>
              <a:rPr lang="pt-BR" sz="1500" dirty="0">
                <a:latin typeface="Century Gothic" panose="020B0502020202020204" pitchFamily="34" charset="0"/>
              </a:rPr>
              <a:t>mês de fevereiro </a:t>
            </a:r>
            <a:r>
              <a:rPr lang="pt-BR" sz="1500" dirty="0" smtClean="0">
                <a:latin typeface="Century Gothic" panose="020B0502020202020204" pitchFamily="34" charset="0"/>
              </a:rPr>
              <a:t>obteve uma </a:t>
            </a:r>
            <a:r>
              <a:rPr lang="pt-BR" sz="1500" dirty="0">
                <a:latin typeface="Century Gothic" panose="020B0502020202020204" pitchFamily="34" charset="0"/>
              </a:rPr>
              <a:t>movimentação vantajosa na atividade de </a:t>
            </a:r>
            <a:r>
              <a:rPr lang="pt-BR" sz="1500" dirty="0" smtClean="0">
                <a:latin typeface="Century Gothic" panose="020B0502020202020204" pitchFamily="34" charset="0"/>
              </a:rPr>
              <a:t>serviços de vido ao carnaval, </a:t>
            </a:r>
            <a:r>
              <a:rPr lang="pt-BR" sz="1500" dirty="0">
                <a:latin typeface="Century Gothic" panose="020B0502020202020204" pitchFamily="34" charset="0"/>
              </a:rPr>
              <a:t>com destaque também para os setores  de </a:t>
            </a:r>
            <a:r>
              <a:rPr lang="pt-BR" sz="1500" dirty="0" smtClean="0">
                <a:latin typeface="Century Gothic" panose="020B0502020202020204" pitchFamily="34" charset="0"/>
              </a:rPr>
              <a:t>Drogarias e Cosméticos (4,68%) e Vestuário </a:t>
            </a:r>
            <a:r>
              <a:rPr lang="pt-BR" sz="1500" dirty="0">
                <a:latin typeface="Century Gothic" panose="020B0502020202020204" pitchFamily="34" charset="0"/>
              </a:rPr>
              <a:t>e </a:t>
            </a:r>
            <a:r>
              <a:rPr lang="pt-BR" sz="1500" dirty="0" smtClean="0">
                <a:latin typeface="Century Gothic" panose="020B0502020202020204" pitchFamily="34" charset="0"/>
              </a:rPr>
              <a:t>Calçados (3,05%).  </a:t>
            </a:r>
            <a:r>
              <a:rPr lang="pt-BR" sz="1500" dirty="0">
                <a:latin typeface="Century Gothic" panose="020B0502020202020204" pitchFamily="34" charset="0"/>
              </a:rPr>
              <a:t>O diagnóstico de redução da atividade, se repete nas análises setoriais e regionais, evidenciando </a:t>
            </a:r>
            <a:r>
              <a:rPr lang="pt-BR" sz="1500" dirty="0" smtClean="0">
                <a:latin typeface="Century Gothic" panose="020B0502020202020204" pitchFamily="34" charset="0"/>
              </a:rPr>
              <a:t>queda </a:t>
            </a:r>
            <a:r>
              <a:rPr lang="pt-BR" sz="1500" dirty="0">
                <a:latin typeface="Century Gothic" panose="020B0502020202020204" pitchFamily="34" charset="0"/>
              </a:rPr>
              <a:t>no volume de vendas no período do </a:t>
            </a:r>
            <a:r>
              <a:rPr lang="pt-BR" sz="1500" dirty="0" smtClean="0">
                <a:latin typeface="Century Gothic" panose="020B0502020202020204" pitchFamily="34" charset="0"/>
              </a:rPr>
              <a:t>Carnaval, devido ao fechamento do varejo, nos dias de folia. Bem como em outros </a:t>
            </a:r>
            <a:r>
              <a:rPr lang="pt-BR" sz="1500" dirty="0">
                <a:latin typeface="Century Gothic" panose="020B0502020202020204" pitchFamily="34" charset="0"/>
              </a:rPr>
              <a:t>feriados não comerciais, tende a afetar negativamente a atividade do </a:t>
            </a:r>
            <a:r>
              <a:rPr lang="pt-BR" sz="1500" dirty="0" smtClean="0">
                <a:latin typeface="Century Gothic" panose="020B0502020202020204" pitchFamily="34" charset="0"/>
              </a:rPr>
              <a:t>varejo.</a:t>
            </a:r>
            <a:endParaRPr lang="pt-BR" sz="1500" dirty="0">
              <a:latin typeface="Century Gothic" panose="020B050202020202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F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666680"/>
              </p:ext>
            </p:extLst>
          </p:nvPr>
        </p:nvGraphicFramePr>
        <p:xfrm>
          <a:off x="2638822" y="1062013"/>
          <a:ext cx="9335567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432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764447" y="125909"/>
            <a:ext cx="574798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Histórico do Indicador Mensal </a:t>
            </a:r>
            <a:r>
              <a:rPr lang="pt-BR" b="1" dirty="0" smtClean="0">
                <a:solidFill>
                  <a:schemeClr val="bg1"/>
                </a:solidFill>
              </a:rPr>
              <a:t>(Fev.23 </a:t>
            </a:r>
            <a:r>
              <a:rPr lang="pt-BR" b="1" dirty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chemeClr val="bg1"/>
                </a:solidFill>
              </a:rPr>
              <a:t>Jan.23) 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06899" y="7442062"/>
            <a:ext cx="3409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/>
              <a:t>Setor de Informática a partir de Março, 2019.</a:t>
            </a:r>
            <a:endParaRPr lang="pt-BR" sz="1100" dirty="0"/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5490"/>
              </p:ext>
            </p:extLst>
          </p:nvPr>
        </p:nvGraphicFramePr>
        <p:xfrm>
          <a:off x="118542" y="701973"/>
          <a:ext cx="3886522" cy="220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012996"/>
              </p:ext>
            </p:extLst>
          </p:nvPr>
        </p:nvGraphicFramePr>
        <p:xfrm>
          <a:off x="4078982" y="701973"/>
          <a:ext cx="3862029" cy="221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12261"/>
              </p:ext>
            </p:extLst>
          </p:nvPr>
        </p:nvGraphicFramePr>
        <p:xfrm>
          <a:off x="8183438" y="701973"/>
          <a:ext cx="3870193" cy="221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017858"/>
              </p:ext>
            </p:extLst>
          </p:nvPr>
        </p:nvGraphicFramePr>
        <p:xfrm>
          <a:off x="118542" y="3006229"/>
          <a:ext cx="3878357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8426574"/>
              </p:ext>
            </p:extLst>
          </p:nvPr>
        </p:nvGraphicFramePr>
        <p:xfrm>
          <a:off x="4150990" y="2934221"/>
          <a:ext cx="3862029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402714"/>
              </p:ext>
            </p:extLst>
          </p:nvPr>
        </p:nvGraphicFramePr>
        <p:xfrm>
          <a:off x="8288866" y="2934221"/>
          <a:ext cx="3870193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249237"/>
              </p:ext>
            </p:extLst>
          </p:nvPr>
        </p:nvGraphicFramePr>
        <p:xfrm>
          <a:off x="118542" y="5310485"/>
          <a:ext cx="3878357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423699"/>
              </p:ext>
            </p:extLst>
          </p:nvPr>
        </p:nvGraphicFramePr>
        <p:xfrm>
          <a:off x="4150990" y="5238477"/>
          <a:ext cx="3862029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047586"/>
              </p:ext>
            </p:extLst>
          </p:nvPr>
        </p:nvGraphicFramePr>
        <p:xfrm>
          <a:off x="8183438" y="5310485"/>
          <a:ext cx="3870193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50254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9517364" y="1278037"/>
            <a:ext cx="2566815" cy="1872208"/>
            <a:chOff x="4828637" y="1134021"/>
            <a:chExt cx="2603529" cy="1841487"/>
          </a:xfrm>
        </p:grpSpPr>
        <p:sp>
          <p:nvSpPr>
            <p:cNvPr id="5" name="CaixaDeTexto 4"/>
            <p:cNvSpPr txBox="1"/>
            <p:nvPr/>
          </p:nvSpPr>
          <p:spPr>
            <a:xfrm>
              <a:off x="4828637" y="1134021"/>
              <a:ext cx="2603529" cy="1841487"/>
            </a:xfrm>
            <a:prstGeom prst="rect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  <a:prstDash val="lgDashDotDot"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800" b="1" dirty="0">
                <a:solidFill>
                  <a:srgbClr val="FF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4828637" y="1289958"/>
              <a:ext cx="2603529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 smtClean="0">
                  <a:solidFill>
                    <a:schemeClr val="accent3">
                      <a:lumMod val="50000"/>
                    </a:schemeClr>
                  </a:solidFill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1,01%</a:t>
              </a:r>
              <a:endParaRPr lang="pt-BR" sz="40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pt-BR" sz="20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Comparação </a:t>
              </a:r>
              <a:r>
                <a:rPr lang="pt-BR" sz="20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anual</a:t>
              </a:r>
            </a:p>
            <a:p>
              <a:pPr algn="ctr"/>
              <a:r>
                <a:rPr lang="pt-BR" sz="18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(Fev.23 – Fev.22)</a:t>
              </a:r>
              <a:endParaRPr lang="pt-BR" sz="1800" b="1" dirty="0"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" name="Retângulo 2"/>
          <p:cNvSpPr/>
          <p:nvPr/>
        </p:nvSpPr>
        <p:spPr>
          <a:xfrm>
            <a:off x="334566" y="4518397"/>
            <a:ext cx="11593288" cy="29523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pt-BR" sz="3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78582" y="4518397"/>
            <a:ext cx="113307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500" dirty="0">
                <a:latin typeface="Century Gothic" panose="020B0502020202020204" pitchFamily="34" charset="0"/>
              </a:rPr>
              <a:t>O termômetro de vendas na perspectiva de comparação anual </a:t>
            </a:r>
            <a:r>
              <a:rPr lang="pt-BR" sz="1500" dirty="0" smtClean="0">
                <a:latin typeface="Century Gothic" panose="020B0502020202020204" pitchFamily="34" charset="0"/>
              </a:rPr>
              <a:t>avançou em 1,01%. </a:t>
            </a:r>
            <a:r>
              <a:rPr lang="pt-BR" sz="1500" dirty="0">
                <a:latin typeface="Century Gothic" panose="020B0502020202020204" pitchFamily="34" charset="0"/>
              </a:rPr>
              <a:t>Contrapondo os dados do ano imediato anterior, os padrões de consumo e vendas para o mês de </a:t>
            </a:r>
            <a:r>
              <a:rPr lang="pt-BR" sz="1500" dirty="0" smtClean="0">
                <a:latin typeface="Century Gothic" panose="020B0502020202020204" pitchFamily="34" charset="0"/>
              </a:rPr>
              <a:t>fevereiro/23 mantém os padrões de vendas para o período. </a:t>
            </a:r>
            <a:r>
              <a:rPr lang="pt-BR" sz="1500" dirty="0">
                <a:latin typeface="Century Gothic" panose="020B0502020202020204" pitchFamily="34" charset="0"/>
              </a:rPr>
              <a:t>Apesar </a:t>
            </a:r>
            <a:r>
              <a:rPr lang="pt-BR" sz="1500" dirty="0" smtClean="0">
                <a:latin typeface="Century Gothic" panose="020B0502020202020204" pitchFamily="34" charset="0"/>
              </a:rPr>
              <a:t>do cenário de </a:t>
            </a:r>
            <a:r>
              <a:rPr lang="pt-BR" sz="1500" dirty="0">
                <a:latin typeface="Century Gothic" panose="020B0502020202020204" pitchFamily="34" charset="0"/>
              </a:rPr>
              <a:t>pressão </a:t>
            </a:r>
            <a:r>
              <a:rPr lang="pt-BR" sz="1500" dirty="0" smtClean="0">
                <a:latin typeface="Century Gothic" panose="020B0502020202020204" pitchFamily="34" charset="0"/>
              </a:rPr>
              <a:t>inflacionária e alta taxa de juros, </a:t>
            </a:r>
            <a:r>
              <a:rPr lang="pt-BR" sz="1500" dirty="0">
                <a:latin typeface="Century Gothic" panose="020B0502020202020204" pitchFamily="34" charset="0"/>
              </a:rPr>
              <a:t>em fevereiro deste </a:t>
            </a:r>
            <a:r>
              <a:rPr lang="pt-BR" sz="1500" dirty="0" smtClean="0">
                <a:latin typeface="Century Gothic" panose="020B0502020202020204" pitchFamily="34" charset="0"/>
              </a:rPr>
              <a:t>ano tivemos a comemoração do carnaval  e </a:t>
            </a:r>
            <a:r>
              <a:rPr lang="pt-BR" sz="1500" dirty="0" smtClean="0">
                <a:latin typeface="Century Gothic" panose="020B0502020202020204" pitchFamily="34" charset="0"/>
              </a:rPr>
              <a:t>a </a:t>
            </a:r>
            <a:r>
              <a:rPr lang="pt-BR" sz="1500" dirty="0">
                <a:latin typeface="Century Gothic" panose="020B0502020202020204" pitchFamily="34" charset="0"/>
              </a:rPr>
              <a:t>volta às </a:t>
            </a:r>
            <a:r>
              <a:rPr lang="pt-BR" sz="1500" dirty="0" smtClean="0">
                <a:latin typeface="Century Gothic" panose="020B0502020202020204" pitchFamily="34" charset="0"/>
              </a:rPr>
              <a:t>aulas o que </a:t>
            </a:r>
            <a:r>
              <a:rPr lang="pt-BR" sz="1500" dirty="0">
                <a:latin typeface="Century Gothic" panose="020B0502020202020204" pitchFamily="34" charset="0"/>
              </a:rPr>
              <a:t>contribuiu para este </a:t>
            </a:r>
            <a:r>
              <a:rPr lang="pt-BR" sz="1500" dirty="0" smtClean="0">
                <a:latin typeface="Century Gothic" panose="020B0502020202020204" pitchFamily="34" charset="0"/>
              </a:rPr>
              <a:t>resultado.</a:t>
            </a:r>
            <a:r>
              <a:rPr lang="pt-BR" sz="1500" dirty="0" smtClean="0"/>
              <a:t> </a:t>
            </a:r>
            <a:r>
              <a:rPr lang="pt-BR" sz="1500" dirty="0" smtClean="0">
                <a:latin typeface="Century Gothic" panose="020B0502020202020204" pitchFamily="34" charset="0"/>
              </a:rPr>
              <a:t>Os </a:t>
            </a:r>
            <a:r>
              <a:rPr lang="pt-BR" sz="1500" dirty="0">
                <a:latin typeface="Century Gothic" panose="020B0502020202020204" pitchFamily="34" charset="0"/>
              </a:rPr>
              <a:t>segmentos que se destacaram no comércio na comparação anual foram Supermercados </a:t>
            </a:r>
            <a:r>
              <a:rPr lang="pt-BR" sz="1500" dirty="0" smtClean="0">
                <a:latin typeface="Century Gothic" panose="020B0502020202020204" pitchFamily="34" charset="0"/>
              </a:rPr>
              <a:t>(2,52%), Drogarias </a:t>
            </a:r>
            <a:r>
              <a:rPr lang="pt-BR" sz="1500" dirty="0">
                <a:latin typeface="Century Gothic" panose="020B0502020202020204" pitchFamily="34" charset="0"/>
              </a:rPr>
              <a:t>e Cosméticos </a:t>
            </a:r>
            <a:r>
              <a:rPr lang="pt-BR" sz="1500" dirty="0" smtClean="0">
                <a:latin typeface="Century Gothic" panose="020B0502020202020204" pitchFamily="34" charset="0"/>
              </a:rPr>
              <a:t>(1,97%), Papelarias </a:t>
            </a:r>
            <a:r>
              <a:rPr lang="pt-BR" sz="1500" dirty="0">
                <a:latin typeface="Century Gothic" panose="020B0502020202020204" pitchFamily="34" charset="0"/>
              </a:rPr>
              <a:t>e Livrarias </a:t>
            </a:r>
            <a:r>
              <a:rPr lang="pt-BR" sz="1500" dirty="0" smtClean="0">
                <a:latin typeface="Century Gothic" panose="020B0502020202020204" pitchFamily="34" charset="0"/>
              </a:rPr>
              <a:t>(1,37%), Supermercados (1,26%), Eletrodomésticos e Móveis (1,30%) e Informática (1,02%).  Todas as atividades acompanhadas pelo Termômetro de vendas exibiram desempenho positivo para o mês de fevereiro, seguindo o mesmo parâmetro do período imediatamente anterior (Fev22/Fev.21).</a:t>
            </a:r>
            <a:endParaRPr lang="pt-BR" sz="1500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F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394350"/>
              </p:ext>
            </p:extLst>
          </p:nvPr>
        </p:nvGraphicFramePr>
        <p:xfrm>
          <a:off x="406574" y="1062013"/>
          <a:ext cx="882009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39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731619" y="125909"/>
            <a:ext cx="55013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Histórico do Indicador Anual </a:t>
            </a:r>
            <a:r>
              <a:rPr lang="pt-BR" b="1" dirty="0" smtClean="0">
                <a:solidFill>
                  <a:schemeClr val="bg1"/>
                </a:solidFill>
              </a:rPr>
              <a:t>(Fev.23 </a:t>
            </a:r>
            <a:r>
              <a:rPr lang="pt-BR" b="1" dirty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chemeClr val="bg1"/>
                </a:solidFill>
              </a:rPr>
              <a:t>Fev.22)</a:t>
            </a:r>
            <a:endParaRPr lang="pt-BR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133145"/>
              </p:ext>
            </p:extLst>
          </p:nvPr>
        </p:nvGraphicFramePr>
        <p:xfrm>
          <a:off x="118542" y="701973"/>
          <a:ext cx="3859306" cy="221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5620250"/>
              </p:ext>
            </p:extLst>
          </p:nvPr>
        </p:nvGraphicFramePr>
        <p:xfrm>
          <a:off x="4078982" y="701973"/>
          <a:ext cx="3862029" cy="221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149630"/>
              </p:ext>
            </p:extLst>
          </p:nvPr>
        </p:nvGraphicFramePr>
        <p:xfrm>
          <a:off x="8111430" y="701973"/>
          <a:ext cx="3897407" cy="221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405639"/>
              </p:ext>
            </p:extLst>
          </p:nvPr>
        </p:nvGraphicFramePr>
        <p:xfrm>
          <a:off x="0" y="2934221"/>
          <a:ext cx="3859306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3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2331345"/>
              </p:ext>
            </p:extLst>
          </p:nvPr>
        </p:nvGraphicFramePr>
        <p:xfrm>
          <a:off x="4150990" y="3006229"/>
          <a:ext cx="3862029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954316"/>
              </p:ext>
            </p:extLst>
          </p:nvPr>
        </p:nvGraphicFramePr>
        <p:xfrm>
          <a:off x="8111430" y="3006229"/>
          <a:ext cx="3897407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2" name="Gráfico 21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0089560"/>
              </p:ext>
            </p:extLst>
          </p:nvPr>
        </p:nvGraphicFramePr>
        <p:xfrm>
          <a:off x="190550" y="5238477"/>
          <a:ext cx="3859306" cy="2225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6" name="Gráfico 25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886528"/>
              </p:ext>
            </p:extLst>
          </p:nvPr>
        </p:nvGraphicFramePr>
        <p:xfrm>
          <a:off x="4150990" y="5238477"/>
          <a:ext cx="3862029" cy="2225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9" name="Gráfico 2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466947"/>
              </p:ext>
            </p:extLst>
          </p:nvPr>
        </p:nvGraphicFramePr>
        <p:xfrm>
          <a:off x="8271452" y="5166469"/>
          <a:ext cx="3897407" cy="2225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417799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3">
            <a:extLst>
              <a:ext uri="{FF2B5EF4-FFF2-40B4-BE49-F238E27FC236}">
                <a16:creationId xmlns:a16="http://schemas.microsoft.com/office/drawing/2014/main" xmlns="" id="{734FC74A-8D63-4409-95CD-EF22A3467A5F}"/>
              </a:ext>
            </a:extLst>
          </p:cNvPr>
          <p:cNvGrpSpPr/>
          <p:nvPr/>
        </p:nvGrpSpPr>
        <p:grpSpPr>
          <a:xfrm>
            <a:off x="231005" y="1165923"/>
            <a:ext cx="2179189" cy="1931436"/>
            <a:chOff x="224241" y="1862270"/>
            <a:chExt cx="2157613" cy="1931436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xmlns="" id="{6CCBB8F2-305F-4097-BBAF-1274F564BAD6}"/>
                </a:ext>
              </a:extLst>
            </p:cNvPr>
            <p:cNvSpPr txBox="1"/>
            <p:nvPr/>
          </p:nvSpPr>
          <p:spPr>
            <a:xfrm>
              <a:off x="231513" y="1862270"/>
              <a:ext cx="2150341" cy="1931436"/>
            </a:xfrm>
            <a:prstGeom prst="rect">
              <a:avLst/>
            </a:prstGeom>
            <a:noFill/>
            <a:ln w="28575">
              <a:solidFill>
                <a:srgbClr val="10325C"/>
              </a:solidFill>
              <a:prstDash val="lgDashDotDot"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800" b="1" dirty="0">
                <a:solidFill>
                  <a:schemeClr val="tx2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xmlns="" id="{EE3203E3-B404-4A9F-9AB1-B7CF420244D9}"/>
                </a:ext>
              </a:extLst>
            </p:cNvPr>
            <p:cNvSpPr txBox="1"/>
            <p:nvPr/>
          </p:nvSpPr>
          <p:spPr>
            <a:xfrm>
              <a:off x="224241" y="2041163"/>
              <a:ext cx="2155046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 smtClean="0">
                  <a:solidFill>
                    <a:srgbClr val="10325C"/>
                  </a:solidFill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0,73</a:t>
              </a:r>
              <a:r>
                <a:rPr lang="pt-BR" sz="3600" b="1" dirty="0" smtClean="0">
                  <a:solidFill>
                    <a:srgbClr val="10325C"/>
                  </a:solidFill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% </a:t>
              </a:r>
              <a:endParaRPr lang="pt-BR" sz="4800" b="1" dirty="0">
                <a:solidFill>
                  <a:srgbClr val="10325C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pt-BR" sz="20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Comparação acumulado </a:t>
              </a:r>
            </a:p>
            <a:p>
              <a:pPr algn="ctr"/>
              <a:r>
                <a:rPr lang="pt-BR" sz="18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(Jan.23 – Fev.23)</a:t>
              </a:r>
              <a:endParaRPr lang="pt-BR" sz="1800" b="1" dirty="0"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677F2FC0-268D-42D1-AAEC-82D01701AFC9}"/>
              </a:ext>
            </a:extLst>
          </p:cNvPr>
          <p:cNvSpPr/>
          <p:nvPr/>
        </p:nvSpPr>
        <p:spPr>
          <a:xfrm>
            <a:off x="118542" y="4374381"/>
            <a:ext cx="11953328" cy="291390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18542" y="4374381"/>
            <a:ext cx="1190698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500" dirty="0">
                <a:latin typeface="Century Gothic" panose="020B0502020202020204" pitchFamily="34" charset="0"/>
              </a:rPr>
              <a:t>O</a:t>
            </a:r>
            <a:r>
              <a:rPr lang="pt-BR" sz="1500" dirty="0" smtClean="0">
                <a:latin typeface="Century Gothic" panose="020B0502020202020204" pitchFamily="34" charset="0"/>
              </a:rPr>
              <a:t> varejo em Belo Horizonte absorveu uma média de desempenho positivo em fevereiro, o indicador do acumulado do ano foi de 0,73%. Essa taxa demonstra tendência de estabilidade do comércio na capital mineira e crescimento para os próximos meses, o setor segue com uma performance positiva e, em relação ao mesmo período do ano passado alcançou um aumento de 55% nas vendas. </a:t>
            </a:r>
            <a:r>
              <a:rPr lang="pt-BR" sz="1500" dirty="0">
                <a:latin typeface="Century Gothic" panose="020B0502020202020204" pitchFamily="34" charset="0"/>
              </a:rPr>
              <a:t>O</a:t>
            </a:r>
            <a:r>
              <a:rPr lang="pt-BR" sz="1500" dirty="0" smtClean="0">
                <a:latin typeface="Century Gothic" panose="020B0502020202020204" pitchFamily="34" charset="0"/>
              </a:rPr>
              <a:t>s </a:t>
            </a:r>
            <a:r>
              <a:rPr lang="pt-BR" sz="1500" dirty="0">
                <a:latin typeface="Century Gothic" panose="020B0502020202020204" pitchFamily="34" charset="0"/>
              </a:rPr>
              <a:t>setores </a:t>
            </a:r>
            <a:r>
              <a:rPr lang="pt-BR" sz="1500" dirty="0" smtClean="0">
                <a:latin typeface="Century Gothic" panose="020B0502020202020204" pitchFamily="34" charset="0"/>
              </a:rPr>
              <a:t> que acumularam resultados positivos </a:t>
            </a:r>
            <a:r>
              <a:rPr lang="pt-BR" sz="1500" dirty="0">
                <a:latin typeface="Century Gothic" panose="020B0502020202020204" pitchFamily="34" charset="0"/>
              </a:rPr>
              <a:t>para o mês de </a:t>
            </a:r>
            <a:r>
              <a:rPr lang="pt-BR" sz="1500" dirty="0" smtClean="0">
                <a:latin typeface="Century Gothic" panose="020B0502020202020204" pitchFamily="34" charset="0"/>
              </a:rPr>
              <a:t>fevereiro </a:t>
            </a:r>
            <a:r>
              <a:rPr lang="pt-BR" sz="1500" dirty="0">
                <a:latin typeface="Century Gothic" panose="020B0502020202020204" pitchFamily="34" charset="0"/>
              </a:rPr>
              <a:t>de </a:t>
            </a:r>
            <a:r>
              <a:rPr lang="pt-BR" sz="1500" dirty="0" smtClean="0">
                <a:latin typeface="Century Gothic" panose="020B0502020202020204" pitchFamily="34" charset="0"/>
              </a:rPr>
              <a:t>2023 foram: Drogarias e Cosméticos (1,65%), Supermercados (1,58%), Artigos diversos (1,24%), Papelarias e Livrarias (1,09), Veículos e Peças (1,0%) e Informática (0,54%). </a:t>
            </a:r>
            <a:endParaRPr lang="pt-BR" sz="1500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F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910351"/>
              </p:ext>
            </p:extLst>
          </p:nvPr>
        </p:nvGraphicFramePr>
        <p:xfrm>
          <a:off x="2998862" y="773981"/>
          <a:ext cx="8871629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428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1683888" y="120034"/>
            <a:ext cx="70608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Histórico do Indicador </a:t>
            </a:r>
            <a:r>
              <a:rPr lang="pt-BR" b="1" dirty="0" smtClean="0">
                <a:solidFill>
                  <a:schemeClr val="bg1"/>
                </a:solidFill>
              </a:rPr>
              <a:t>Acumulado do Ano </a:t>
            </a:r>
            <a:r>
              <a:rPr lang="pt-BR" b="1" dirty="0">
                <a:solidFill>
                  <a:schemeClr val="bg1"/>
                </a:solidFill>
              </a:rPr>
              <a:t>(</a:t>
            </a:r>
            <a:r>
              <a:rPr lang="pt-BR" b="1" dirty="0" smtClean="0">
                <a:solidFill>
                  <a:schemeClr val="bg1"/>
                </a:solidFill>
              </a:rPr>
              <a:t>Jan.23 </a:t>
            </a:r>
            <a:r>
              <a:rPr lang="pt-BR" b="1" dirty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chemeClr val="bg1"/>
                </a:solidFill>
              </a:rPr>
              <a:t>Fev.23)</a:t>
            </a:r>
            <a:endParaRPr lang="pt-BR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83536"/>
              </p:ext>
            </p:extLst>
          </p:nvPr>
        </p:nvGraphicFramePr>
        <p:xfrm>
          <a:off x="0" y="629965"/>
          <a:ext cx="3830460" cy="222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780468"/>
              </p:ext>
            </p:extLst>
          </p:nvPr>
        </p:nvGraphicFramePr>
        <p:xfrm>
          <a:off x="4078982" y="701973"/>
          <a:ext cx="3853320" cy="222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450550"/>
              </p:ext>
            </p:extLst>
          </p:nvPr>
        </p:nvGraphicFramePr>
        <p:xfrm>
          <a:off x="8327454" y="701973"/>
          <a:ext cx="3750450" cy="222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2582867"/>
              </p:ext>
            </p:extLst>
          </p:nvPr>
        </p:nvGraphicFramePr>
        <p:xfrm>
          <a:off x="118542" y="2934221"/>
          <a:ext cx="3830460" cy="22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3713646"/>
              </p:ext>
            </p:extLst>
          </p:nvPr>
        </p:nvGraphicFramePr>
        <p:xfrm>
          <a:off x="4150990" y="3006229"/>
          <a:ext cx="3853320" cy="22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3101499"/>
              </p:ext>
            </p:extLst>
          </p:nvPr>
        </p:nvGraphicFramePr>
        <p:xfrm>
          <a:off x="8255446" y="2934221"/>
          <a:ext cx="3750450" cy="22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0844108"/>
              </p:ext>
            </p:extLst>
          </p:nvPr>
        </p:nvGraphicFramePr>
        <p:xfrm>
          <a:off x="28895" y="5238477"/>
          <a:ext cx="3830460" cy="22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419334"/>
              </p:ext>
            </p:extLst>
          </p:nvPr>
        </p:nvGraphicFramePr>
        <p:xfrm>
          <a:off x="4078982" y="5166469"/>
          <a:ext cx="3853320" cy="22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7" name="Gráfico 26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4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4597070"/>
              </p:ext>
            </p:extLst>
          </p:nvPr>
        </p:nvGraphicFramePr>
        <p:xfrm>
          <a:off x="8327454" y="5238477"/>
          <a:ext cx="3750450" cy="22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426801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6410" y="4242006"/>
            <a:ext cx="11923452" cy="337273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pt-BR" sz="1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406574" y="1134021"/>
            <a:ext cx="2432323" cy="1944000"/>
            <a:chOff x="57094" y="2657126"/>
            <a:chExt cx="3680528" cy="1944000"/>
          </a:xfrm>
        </p:grpSpPr>
        <p:sp>
          <p:nvSpPr>
            <p:cNvPr id="5" name="CaixaDeTexto 4"/>
            <p:cNvSpPr txBox="1"/>
            <p:nvPr/>
          </p:nvSpPr>
          <p:spPr>
            <a:xfrm>
              <a:off x="172716" y="2657126"/>
              <a:ext cx="3472261" cy="1944000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  <a:prstDash val="lgDashDotDot"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800" b="1" dirty="0">
                <a:solidFill>
                  <a:schemeClr val="tx2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57094" y="2676386"/>
              <a:ext cx="368052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 smtClean="0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0,98%</a:t>
              </a:r>
              <a:endParaRPr lang="pt-BR" sz="40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pt-BR" sz="18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Comparação </a:t>
              </a:r>
              <a:endParaRPr lang="pt-BR" sz="1800" b="1" dirty="0"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pt-BR" sz="18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Últimos 12 meses</a:t>
              </a:r>
            </a:p>
            <a:p>
              <a:pPr algn="ctr"/>
              <a:r>
                <a:rPr lang="pt-BR" sz="16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(Mar.22 </a:t>
              </a:r>
              <a:r>
                <a:rPr lang="pt-BR" sz="16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- </a:t>
              </a:r>
              <a:r>
                <a:rPr lang="pt-BR" sz="16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Fev.23) </a:t>
              </a:r>
              <a:r>
                <a:rPr lang="pt-BR" sz="16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/ (</a:t>
              </a:r>
              <a:r>
                <a:rPr lang="pt-BR" sz="16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Mar.21 </a:t>
              </a:r>
              <a:r>
                <a:rPr lang="pt-BR" sz="1600" b="1" dirty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- </a:t>
              </a:r>
              <a:r>
                <a:rPr lang="pt-BR" sz="1600" b="1" dirty="0" smtClean="0">
                  <a:latin typeface="Century Gothic" panose="020B0502020202020204" pitchFamily="34" charset="0"/>
                  <a:ea typeface="Tahoma" pitchFamily="34" charset="0"/>
                  <a:cs typeface="Tahoma" pitchFamily="34" charset="0"/>
                </a:rPr>
                <a:t>Fev.22)</a:t>
              </a:r>
              <a:endParaRPr lang="pt-BR" sz="1600" b="1" dirty="0">
                <a:latin typeface="Century Gothic" panose="020B0502020202020204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" name="Retângulo 2"/>
          <p:cNvSpPr/>
          <p:nvPr/>
        </p:nvSpPr>
        <p:spPr>
          <a:xfrm>
            <a:off x="262558" y="4374381"/>
            <a:ext cx="1173730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dirty="0">
                <a:latin typeface="Century Gothic" panose="020B0502020202020204" pitchFamily="34" charset="0"/>
              </a:rPr>
              <a:t>No período de Mar/21 a </a:t>
            </a:r>
            <a:r>
              <a:rPr lang="pt-BR" sz="1400" dirty="0" err="1">
                <a:latin typeface="Century Gothic" panose="020B0502020202020204" pitchFamily="34" charset="0"/>
              </a:rPr>
              <a:t>Fev</a:t>
            </a:r>
            <a:r>
              <a:rPr lang="pt-BR" sz="1400" dirty="0">
                <a:latin typeface="Century Gothic" panose="020B0502020202020204" pitchFamily="34" charset="0"/>
              </a:rPr>
              <a:t>/22, o varejo em Belo Horizonte apresentou um crescimento de 0,86%. Esse valor indicou uma leve expansão na atividade econômica do setor durante esse intervalo de tempo. Já no período de Mar/22 a </a:t>
            </a:r>
            <a:r>
              <a:rPr lang="pt-BR" sz="1400" dirty="0" err="1">
                <a:latin typeface="Century Gothic" panose="020B0502020202020204" pitchFamily="34" charset="0"/>
              </a:rPr>
              <a:t>Fev</a:t>
            </a:r>
            <a:r>
              <a:rPr lang="pt-BR" sz="1400" dirty="0">
                <a:latin typeface="Century Gothic" panose="020B0502020202020204" pitchFamily="34" charset="0"/>
              </a:rPr>
              <a:t>/23 observou-se um aumento de 0,98%, esse resultado indicou um crescimento moderado </a:t>
            </a:r>
            <a:r>
              <a:rPr lang="pt-BR" sz="1400" dirty="0" smtClean="0">
                <a:latin typeface="Century Gothic" panose="020B0502020202020204" pitchFamily="34" charset="0"/>
              </a:rPr>
              <a:t>de </a:t>
            </a:r>
            <a:r>
              <a:rPr lang="pt-BR" sz="1400" dirty="0">
                <a:latin typeface="Century Gothic" panose="020B0502020202020204" pitchFamily="34" charset="0"/>
              </a:rPr>
              <a:t>13% no desempenho do varejo na capital mineira. Os dados sugerem que o varejo alcançou um desempenho relativamente estável nos últimos 12 meses, com pequenos incrementos em sua atividade econômica. Embora os números sejam positivos, é importante notar que o crescimento foi modesto, indicando os desafios e limitações enfrentados pelo setor nesse período como: sazonalidade, impactos da pandemia, variações de oferta e demanda. A performance do varejo em Belo Horizonte foi diversificada, as </a:t>
            </a:r>
            <a:r>
              <a:rPr lang="pt-BR" sz="1400" dirty="0" smtClean="0">
                <a:latin typeface="Century Gothic" panose="020B0502020202020204" pitchFamily="34" charset="0"/>
              </a:rPr>
              <a:t>atividades </a:t>
            </a:r>
            <a:r>
              <a:rPr lang="pt-BR" sz="1400" dirty="0">
                <a:latin typeface="Century Gothic" panose="020B0502020202020204" pitchFamily="34" charset="0"/>
              </a:rPr>
              <a:t>que  apresentaram crescimento positivo foram Drogarias e Cosméticos (1,20%), Eletrodomésticos e móveis (0,86%), Veículos e peças (2,15%), Papelaria e livrarias (1,02%), Supermercados (2,10%), Informática (0,61</a:t>
            </a:r>
            <a:r>
              <a:rPr lang="pt-BR" sz="1400" dirty="0" smtClean="0">
                <a:latin typeface="Century Gothic" panose="020B0502020202020204" pitchFamily="34" charset="0"/>
              </a:rPr>
              <a:t>%) e </a:t>
            </a:r>
            <a:r>
              <a:rPr lang="pt-BR" sz="1400" dirty="0">
                <a:latin typeface="Century Gothic" panose="020B0502020202020204" pitchFamily="34" charset="0"/>
              </a:rPr>
              <a:t>Artigos Diversos (0,83%). 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F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336775"/>
              </p:ext>
            </p:extLst>
          </p:nvPr>
        </p:nvGraphicFramePr>
        <p:xfrm>
          <a:off x="2998862" y="701973"/>
          <a:ext cx="892899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658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6295" y="125909"/>
            <a:ext cx="100853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Histórico do Indicador Acumulado 12 meses </a:t>
            </a:r>
            <a:r>
              <a:rPr lang="pt-BR" b="1" dirty="0" smtClean="0">
                <a:solidFill>
                  <a:schemeClr val="bg1"/>
                </a:solidFill>
              </a:rPr>
              <a:t>(Mar.22- Fev.23) </a:t>
            </a:r>
            <a:r>
              <a:rPr lang="pt-BR" b="1" dirty="0">
                <a:solidFill>
                  <a:schemeClr val="bg1"/>
                </a:solidFill>
              </a:rPr>
              <a:t>/ </a:t>
            </a:r>
            <a:r>
              <a:rPr lang="pt-BR" b="1" dirty="0" smtClean="0">
                <a:solidFill>
                  <a:schemeClr val="bg1"/>
                </a:solidFill>
              </a:rPr>
              <a:t>(Mar.21 </a:t>
            </a:r>
            <a:r>
              <a:rPr lang="pt-BR" b="1" dirty="0">
                <a:solidFill>
                  <a:schemeClr val="bg1"/>
                </a:solidFill>
              </a:rPr>
              <a:t>- </a:t>
            </a:r>
            <a:r>
              <a:rPr lang="pt-BR" b="1" dirty="0" smtClean="0">
                <a:solidFill>
                  <a:schemeClr val="bg1"/>
                </a:solidFill>
              </a:rPr>
              <a:t>Fev.22)</a:t>
            </a:r>
            <a:endParaRPr lang="pt-BR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802642"/>
              </p:ext>
            </p:extLst>
          </p:nvPr>
        </p:nvGraphicFramePr>
        <p:xfrm>
          <a:off x="0" y="701973"/>
          <a:ext cx="3867471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718279"/>
              </p:ext>
            </p:extLst>
          </p:nvPr>
        </p:nvGraphicFramePr>
        <p:xfrm>
          <a:off x="4150990" y="701973"/>
          <a:ext cx="3862029" cy="2230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292962"/>
              </p:ext>
            </p:extLst>
          </p:nvPr>
        </p:nvGraphicFramePr>
        <p:xfrm>
          <a:off x="8183438" y="773981"/>
          <a:ext cx="3870193" cy="2230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535119"/>
              </p:ext>
            </p:extLst>
          </p:nvPr>
        </p:nvGraphicFramePr>
        <p:xfrm>
          <a:off x="118542" y="3006229"/>
          <a:ext cx="3867471" cy="221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706090"/>
              </p:ext>
            </p:extLst>
          </p:nvPr>
        </p:nvGraphicFramePr>
        <p:xfrm>
          <a:off x="4150990" y="2934221"/>
          <a:ext cx="3862029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264614"/>
              </p:ext>
            </p:extLst>
          </p:nvPr>
        </p:nvGraphicFramePr>
        <p:xfrm>
          <a:off x="8111430" y="2934221"/>
          <a:ext cx="3870193" cy="2225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187030"/>
              </p:ext>
            </p:extLst>
          </p:nvPr>
        </p:nvGraphicFramePr>
        <p:xfrm>
          <a:off x="0" y="5166469"/>
          <a:ext cx="3867471" cy="221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6359966"/>
              </p:ext>
            </p:extLst>
          </p:nvPr>
        </p:nvGraphicFramePr>
        <p:xfrm>
          <a:off x="4006974" y="5238477"/>
          <a:ext cx="3862029" cy="221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E00-00002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160889"/>
              </p:ext>
            </p:extLst>
          </p:nvPr>
        </p:nvGraphicFramePr>
        <p:xfrm>
          <a:off x="8320220" y="5310485"/>
          <a:ext cx="3870193" cy="221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86524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508946" y="580604"/>
            <a:ext cx="10986860" cy="120148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Comércio </a:t>
            </a:r>
            <a:r>
              <a:rPr lang="pt-BR" sz="2800" b="1" dirty="0" smtClean="0">
                <a:solidFill>
                  <a:schemeClr val="bg1"/>
                </a:solidFill>
              </a:rPr>
              <a:t>Varejista Fevereiro de 2023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694606" y="6329630"/>
            <a:ext cx="82317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i="1" dirty="0"/>
              <a:t>Fonte: IBGE - Pesquisa Mensal de Comércio</a:t>
            </a:r>
          </a:p>
        </p:txBody>
      </p:sp>
      <p:sp>
        <p:nvSpPr>
          <p:cNvPr id="2" name="Retângulo 1"/>
          <p:cNvSpPr/>
          <p:nvPr/>
        </p:nvSpPr>
        <p:spPr>
          <a:xfrm>
            <a:off x="698997" y="2559378"/>
            <a:ext cx="3600000" cy="72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VARIAÇÕES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34766" y="2559378"/>
            <a:ext cx="2160239" cy="72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BRASIL</a:t>
            </a:r>
          </a:p>
        </p:txBody>
      </p:sp>
      <p:sp>
        <p:nvSpPr>
          <p:cNvPr id="4" name="Retângulo 3"/>
          <p:cNvSpPr/>
          <p:nvPr/>
        </p:nvSpPr>
        <p:spPr>
          <a:xfrm>
            <a:off x="6922329" y="2559378"/>
            <a:ext cx="2160239" cy="72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MINAS GERAIS</a:t>
            </a:r>
          </a:p>
        </p:txBody>
      </p:sp>
      <p:sp>
        <p:nvSpPr>
          <p:cNvPr id="6" name="Retângulo 5"/>
          <p:cNvSpPr/>
          <p:nvPr/>
        </p:nvSpPr>
        <p:spPr>
          <a:xfrm>
            <a:off x="694606" y="5704415"/>
            <a:ext cx="3600000" cy="54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Acumulado </a:t>
            </a:r>
            <a:r>
              <a:rPr lang="pt-BR" b="1" dirty="0" smtClean="0">
                <a:solidFill>
                  <a:schemeClr val="bg1"/>
                </a:solidFill>
              </a:rPr>
              <a:t>12 meses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94606" y="3518665"/>
            <a:ext cx="3600000" cy="54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Mensal</a:t>
            </a:r>
          </a:p>
        </p:txBody>
      </p:sp>
      <p:sp>
        <p:nvSpPr>
          <p:cNvPr id="8" name="Retângulo 7"/>
          <p:cNvSpPr/>
          <p:nvPr/>
        </p:nvSpPr>
        <p:spPr>
          <a:xfrm>
            <a:off x="694606" y="4247248"/>
            <a:ext cx="3600000" cy="54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Anual</a:t>
            </a:r>
          </a:p>
        </p:txBody>
      </p:sp>
      <p:sp>
        <p:nvSpPr>
          <p:cNvPr id="9" name="Retângulo 8"/>
          <p:cNvSpPr/>
          <p:nvPr/>
        </p:nvSpPr>
        <p:spPr>
          <a:xfrm>
            <a:off x="4534767" y="3518665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-0,1%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935167" y="3518665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558ED5">
                  <a:shade val="30000"/>
                  <a:satMod val="115000"/>
                </a:srgbClr>
              </a:gs>
              <a:gs pos="50000">
                <a:srgbClr val="558ED5">
                  <a:shade val="67500"/>
                  <a:satMod val="115000"/>
                </a:srgbClr>
              </a:gs>
              <a:gs pos="100000">
                <a:srgbClr val="558ED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1,6%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47033" y="4247248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1,0%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922330" y="4247248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558ED5">
                  <a:shade val="30000"/>
                  <a:satMod val="115000"/>
                </a:srgbClr>
              </a:gs>
              <a:gs pos="50000">
                <a:srgbClr val="558ED5">
                  <a:shade val="67500"/>
                  <a:satMod val="115000"/>
                </a:srgbClr>
              </a:gs>
              <a:gs pos="100000">
                <a:srgbClr val="558ED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1,6%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547033" y="5704415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1,3%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922330" y="5704415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558ED5">
                  <a:shade val="30000"/>
                  <a:satMod val="115000"/>
                </a:srgbClr>
              </a:gs>
              <a:gs pos="50000">
                <a:srgbClr val="558ED5">
                  <a:shade val="67500"/>
                  <a:satMod val="115000"/>
                </a:srgbClr>
              </a:gs>
              <a:gs pos="100000">
                <a:srgbClr val="558ED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</a:t>
            </a:r>
            <a:r>
              <a:rPr lang="pt-BR" b="1" dirty="0" smtClean="0">
                <a:solidFill>
                  <a:schemeClr val="bg1"/>
                </a:solidFill>
              </a:rPr>
              <a:t>,8%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9335567" y="2559378"/>
            <a:ext cx="2160239" cy="72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BELO HORIZONTE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9335567" y="3518665"/>
            <a:ext cx="2160239" cy="540000"/>
          </a:xfrm>
          <a:prstGeom prst="rect">
            <a:avLst/>
          </a:prstGeom>
          <a:solidFill>
            <a:srgbClr val="558ED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-0,46%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9335567" y="4247248"/>
            <a:ext cx="2160239" cy="540000"/>
          </a:xfrm>
          <a:prstGeom prst="rect">
            <a:avLst/>
          </a:prstGeom>
          <a:solidFill>
            <a:srgbClr val="558ED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1,01%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9335567" y="5704415"/>
            <a:ext cx="2160239" cy="540000"/>
          </a:xfrm>
          <a:prstGeom prst="rect">
            <a:avLst/>
          </a:prstGeom>
          <a:solidFill>
            <a:srgbClr val="558ED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0,98%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694606" y="4975831"/>
            <a:ext cx="3600000" cy="540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Acumulado do ano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4547033" y="4975831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1,8%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6922330" y="4975831"/>
            <a:ext cx="2160239" cy="540000"/>
          </a:xfrm>
          <a:prstGeom prst="rect">
            <a:avLst/>
          </a:prstGeom>
          <a:gradFill flip="none" rotWithShape="1">
            <a:gsLst>
              <a:gs pos="0">
                <a:srgbClr val="558ED5">
                  <a:shade val="30000"/>
                  <a:satMod val="115000"/>
                </a:srgbClr>
              </a:gs>
              <a:gs pos="50000">
                <a:srgbClr val="558ED5">
                  <a:shade val="67500"/>
                  <a:satMod val="115000"/>
                </a:srgbClr>
              </a:gs>
              <a:gs pos="100000">
                <a:srgbClr val="558ED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2,3%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9335567" y="4975831"/>
            <a:ext cx="2160239" cy="540000"/>
          </a:xfrm>
          <a:prstGeom prst="rect">
            <a:avLst/>
          </a:prstGeom>
          <a:solidFill>
            <a:srgbClr val="558ED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0,73%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849516" y="1271268"/>
            <a:ext cx="63420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800" b="1" dirty="0" smtClean="0">
                <a:solidFill>
                  <a:schemeClr val="bg1"/>
                </a:solidFill>
              </a:rPr>
              <a:t>Indicadores </a:t>
            </a:r>
            <a:r>
              <a:rPr lang="pt-BR" sz="1800" b="1" dirty="0">
                <a:solidFill>
                  <a:schemeClr val="bg1"/>
                </a:solidFill>
              </a:rPr>
              <a:t>de receita nominal de vendas no comércio varejista</a:t>
            </a:r>
          </a:p>
        </p:txBody>
      </p:sp>
    </p:spTree>
    <p:extLst>
      <p:ext uri="{BB962C8B-B14F-4D97-AF65-F5344CB8AC3E}">
        <p14:creationId xmlns:p14="http://schemas.microsoft.com/office/powerpoint/2010/main" val="262007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3;p14"/>
          <p:cNvPicPr preferRelativeResize="0"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71"/>
          <a:stretch/>
        </p:blipFill>
        <p:spPr bwMode="auto">
          <a:xfrm>
            <a:off x="1946568" y="990005"/>
            <a:ext cx="3470146" cy="183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1160312" y="3116741"/>
            <a:ext cx="9865027" cy="418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3190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Equipe Técnica </a:t>
            </a: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Ana Paula Bastos – Coordenação de Economia e Pesquisa</a:t>
            </a: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Virgínia Mesquita – Analista de Economia e Pesquisa</a:t>
            </a: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 err="1" smtClean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Silma</a:t>
            </a:r>
            <a:r>
              <a:rPr lang="pt-BR" altLang="pt-BR" sz="1949" dirty="0" smtClean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Evangelista – Estatística </a:t>
            </a:r>
            <a:endParaRPr lang="pt-BR" altLang="pt-BR" sz="1949" dirty="0" smtClean="0">
              <a:solidFill>
                <a:srgbClr val="0156B3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 smtClean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Raquel Marinho </a:t>
            </a: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– Estatística </a:t>
            </a:r>
            <a:endParaRPr lang="pt-BR" altLang="pt-BR" sz="1949" dirty="0" smtClean="0">
              <a:solidFill>
                <a:srgbClr val="0156B3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 smtClean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Luciana </a:t>
            </a: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Marques – </a:t>
            </a:r>
            <a:r>
              <a:rPr lang="pt-BR" altLang="pt-BR" sz="1949" dirty="0" smtClean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Técnica </a:t>
            </a: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de Pesquisa </a:t>
            </a: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Aline Costa – </a:t>
            </a:r>
            <a:r>
              <a:rPr lang="pt-BR" altLang="pt-BR" sz="1949" dirty="0" smtClean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Técnica </a:t>
            </a: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de pesquisa </a:t>
            </a: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Júlia </a:t>
            </a:r>
            <a:r>
              <a:rPr lang="pt-BR" altLang="pt-BR" sz="1949" dirty="0" err="1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Santarelli</a:t>
            </a: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 – </a:t>
            </a:r>
            <a:r>
              <a:rPr lang="pt-BR" altLang="pt-BR" sz="1949" dirty="0" smtClean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Técnica </a:t>
            </a: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de pesquisa </a:t>
            </a: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949" dirty="0">
              <a:solidFill>
                <a:srgbClr val="0156B3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949" dirty="0">
              <a:solidFill>
                <a:srgbClr val="0156B3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economia@cdlbh.com.br</a:t>
            </a:r>
          </a:p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949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(31) 3249-1619</a:t>
            </a:r>
          </a:p>
          <a:p>
            <a:pPr defTabSz="1008378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949" dirty="0">
              <a:solidFill>
                <a:srgbClr val="0156B3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6455523" y="1406053"/>
            <a:ext cx="4104740" cy="107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3823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008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3190" dirty="0">
                <a:solidFill>
                  <a:srgbClr val="0156B3"/>
                </a:solidFill>
                <a:cs typeface="Arial" panose="020B0604020202020204" pitchFamily="34" charset="0"/>
                <a:sym typeface="Arial" panose="020B0604020202020204" pitchFamily="34" charset="0"/>
              </a:rPr>
              <a:t>Setor de Economia, Pesquisa e Mercado</a:t>
            </a:r>
          </a:p>
        </p:txBody>
      </p:sp>
      <p:cxnSp>
        <p:nvCxnSpPr>
          <p:cNvPr id="5" name="Conector reto 4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936118" y="1210021"/>
            <a:ext cx="0" cy="1466659"/>
          </a:xfrm>
          <a:prstGeom prst="line">
            <a:avLst/>
          </a:prstGeom>
          <a:ln w="38100">
            <a:solidFill>
              <a:srgbClr val="00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05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26827</TotalTime>
  <Words>1024</Words>
  <Application>Microsoft Office PowerPoint</Application>
  <PresentationFormat>Personalizar</PresentationFormat>
  <Paragraphs>131</Paragraphs>
  <Slides>12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Gill Sans MT</vt:lpstr>
      <vt:lpstr>Tahoma</vt:lpstr>
      <vt:lpstr>Wingdings</vt:lpstr>
      <vt:lpstr>1_Personalizar design</vt:lpstr>
      <vt:lpstr>2_Personalizar design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Silma de Souza Evangelista</dc:creator>
  <cp:lastModifiedBy>Ana Paula Ribeiro Bastos</cp:lastModifiedBy>
  <cp:revision>1281</cp:revision>
  <cp:lastPrinted>2019-09-25T13:25:44Z</cp:lastPrinted>
  <dcterms:created xsi:type="dcterms:W3CDTF">2018-10-19T20:10:34Z</dcterms:created>
  <dcterms:modified xsi:type="dcterms:W3CDTF">2023-05-17T12:40:00Z</dcterms:modified>
</cp:coreProperties>
</file>